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9" r:id="rId2"/>
    <p:sldMasterId id="2147483871" r:id="rId3"/>
    <p:sldMasterId id="2147483897" r:id="rId4"/>
  </p:sldMasterIdLst>
  <p:notesMasterIdLst>
    <p:notesMasterId r:id="rId65"/>
  </p:notesMasterIdLst>
  <p:sldIdLst>
    <p:sldId id="611" r:id="rId5"/>
    <p:sldId id="612" r:id="rId6"/>
    <p:sldId id="614" r:id="rId7"/>
    <p:sldId id="957" r:id="rId8"/>
    <p:sldId id="646" r:id="rId9"/>
    <p:sldId id="956" r:id="rId10"/>
    <p:sldId id="536" r:id="rId11"/>
    <p:sldId id="955" r:id="rId12"/>
    <p:sldId id="954" r:id="rId13"/>
    <p:sldId id="1001" r:id="rId14"/>
    <p:sldId id="630" r:id="rId15"/>
    <p:sldId id="1002" r:id="rId16"/>
    <p:sldId id="620" r:id="rId17"/>
    <p:sldId id="1003" r:id="rId18"/>
    <p:sldId id="256" r:id="rId19"/>
    <p:sldId id="262" r:id="rId20"/>
    <p:sldId id="263" r:id="rId21"/>
    <p:sldId id="1004" r:id="rId22"/>
    <p:sldId id="1006" r:id="rId23"/>
    <p:sldId id="1033" r:id="rId24"/>
    <p:sldId id="996" r:id="rId25"/>
    <p:sldId id="1008" r:id="rId26"/>
    <p:sldId id="305" r:id="rId27"/>
    <p:sldId id="271" r:id="rId28"/>
    <p:sldId id="1010" r:id="rId29"/>
    <p:sldId id="272" r:id="rId30"/>
    <p:sldId id="623" r:id="rId31"/>
    <p:sldId id="624" r:id="rId32"/>
    <p:sldId id="627" r:id="rId33"/>
    <p:sldId id="1012" r:id="rId34"/>
    <p:sldId id="615" r:id="rId35"/>
    <p:sldId id="715" r:id="rId36"/>
    <p:sldId id="1014" r:id="rId37"/>
    <p:sldId id="264" r:id="rId38"/>
    <p:sldId id="971" r:id="rId39"/>
    <p:sldId id="1015" r:id="rId40"/>
    <p:sldId id="1016" r:id="rId41"/>
    <p:sldId id="1017" r:id="rId42"/>
    <p:sldId id="1019" r:id="rId43"/>
    <p:sldId id="266" r:id="rId44"/>
    <p:sldId id="268" r:id="rId45"/>
    <p:sldId id="998" r:id="rId46"/>
    <p:sldId id="1025" r:id="rId47"/>
    <p:sldId id="1024" r:id="rId48"/>
    <p:sldId id="1021" r:id="rId49"/>
    <p:sldId id="1028" r:id="rId50"/>
    <p:sldId id="1029" r:id="rId51"/>
    <p:sldId id="1030" r:id="rId52"/>
    <p:sldId id="1031" r:id="rId53"/>
    <p:sldId id="1032" r:id="rId54"/>
    <p:sldId id="995" r:id="rId55"/>
    <p:sldId id="848" r:id="rId56"/>
    <p:sldId id="1037" r:id="rId57"/>
    <p:sldId id="273" r:id="rId58"/>
    <p:sldId id="999" r:id="rId59"/>
    <p:sldId id="1038" r:id="rId60"/>
    <p:sldId id="1040" r:id="rId61"/>
    <p:sldId id="1041" r:id="rId62"/>
    <p:sldId id="1035" r:id="rId63"/>
    <p:sldId id="1042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00FF"/>
    <a:srgbClr val="9933FF"/>
    <a:srgbClr val="9999FF"/>
    <a:srgbClr val="000090"/>
    <a:srgbClr val="0080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1" autoAdjust="0"/>
    <p:restoredTop sz="92718" autoAdjust="0"/>
  </p:normalViewPr>
  <p:slideViewPr>
    <p:cSldViewPr snapToGrid="0">
      <p:cViewPr varScale="1">
        <p:scale>
          <a:sx n="90" d="100"/>
          <a:sy n="90" d="100"/>
        </p:scale>
        <p:origin x="108" y="90"/>
      </p:cViewPr>
      <p:guideLst>
        <p:guide orient="horz" pos="184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FA5C6-F4B3-42B0-92D2-19EE53A7C587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D1AE7-DE1D-4D17-AE75-E5C10D6E07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5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D1AE7-DE1D-4D17-AE75-E5C10D6E07B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34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FFEC20C2-A8DA-4AEF-BA9C-450A57D301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03A84-0955-4165-9583-0E58E60146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A49AD410-74CA-449D-A9A1-DC987CD78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05204035-645F-4919-84C0-2E3B568BD0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E3963663-7590-4E5C-84F7-75AE40722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F3D89A-8DD6-4420-8315-6932FBCE32B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C803479-C9EE-48EC-BD11-E3D7962A0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7B7F7AE-8483-4B0E-A6A9-D21467BDB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E3963663-7590-4E5C-84F7-75AE40722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F3D89A-8DD6-4420-8315-6932FBCE32B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C803479-C9EE-48EC-BD11-E3D7962A0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7B7F7AE-8483-4B0E-A6A9-D21467BDB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011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E3963663-7590-4E5C-84F7-75AE40722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F3D89A-8DD6-4420-8315-6932FBCE32B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C803479-C9EE-48EC-BD11-E3D7962A0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7B7F7AE-8483-4B0E-A6A9-D21467BDB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63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0D4FBBDA-590C-4DC0-BE51-23D5850F1C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815B4E-9B75-4EEC-9335-29F22BA20F0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EE474BE2-F2AC-495C-80BC-76921C67B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D6D0FE23-0250-408E-AE9F-EF10F0F4E4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2D87C0CB-68DB-4AB1-BEAE-A8199E2419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89E713-5D63-4C69-B013-639F4F7897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A5187A60-37E3-4FDE-B787-D3FA539E9A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B12BE00-7118-456D-B474-5587032D4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02756" indent="-270291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081164" indent="-216233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513629" indent="-216233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1946095" indent="-216233"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Font typeface="Arial" charset="0"/>
              <a:buNone/>
            </a:pPr>
            <a:fld id="{0C05F823-FCF8-7F49-9E19-3088033D452F}" type="slidenum">
              <a:rPr lang="en-GB" sz="1100"/>
              <a:pPr>
                <a:buFont typeface="Arial" charset="0"/>
                <a:buNone/>
              </a:pPr>
              <a:t>4</a:t>
            </a:fld>
            <a:endParaRPr lang="en-GB" sz="1100" dirty="0"/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43000" y="686405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81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US" sz="1700" dirty="0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13805" y="4343703"/>
            <a:ext cx="5025926" cy="4110869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0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83187AE1-28A9-4799-A94D-9AC1DB619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29318A-DBE6-46C1-A135-42023EFB9D2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5A3A6084-7CDC-4667-BBB3-4FB4E5D117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C69EDDCE-2281-4CAA-A9F2-0EB85E6F7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A09DC87C-24E3-4EE8-A40F-F85C995E9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45463-EB43-49B4-BB8D-6CB8856B10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0096BE77-DFB7-43FE-80C1-F95D40222B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210344D4-CC81-4875-A8A0-CF48E00FC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84125C69-4C15-44F8-B124-E1798FB51B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F22B4F-B3E2-4663-98E9-AAB48D1E1A7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E731FD9C-D657-4FC5-B4F7-435D8E669D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57A2F3F5-D9D3-42D9-A379-8F49D853C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4A5FC03A-8BF5-4C9A-98F2-F651984730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DA014D7-FE5D-4668-A6B1-42903D03F505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  <p:sp>
        <p:nvSpPr>
          <p:cNvPr id="51203" name="Rectangle 1026">
            <a:extLst>
              <a:ext uri="{FF2B5EF4-FFF2-40B4-BE49-F238E27FC236}">
                <a16:creationId xmlns:a16="http://schemas.microsoft.com/office/drawing/2014/main" id="{DECA13B1-E97D-4985-BF03-BAC35EDC84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1027">
            <a:extLst>
              <a:ext uri="{FF2B5EF4-FFF2-40B4-BE49-F238E27FC236}">
                <a16:creationId xmlns:a16="http://schemas.microsoft.com/office/drawing/2014/main" id="{43AA5D80-ECE2-4CEF-8DA0-9E6FF8F0CB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AC378-DE76-49E8-9DB0-FA3502798E2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02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AD8BFCCD-0FFC-48CE-AB8B-2B0B396C39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3D68F-ACBF-4CC3-B300-568EB4BC19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9EE9A33-64FB-426B-A7D4-69647CECB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D019C63F-61C0-42EE-93FA-87024B1FC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010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51C398BA-CFA4-4857-BEA3-3C694418F8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939A0-0045-48D9-94EA-3E16A07678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5492BBC2-B11D-4BC5-A722-3CC0C38506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0117C3C6-2BB3-4C40-A30F-BB1920AE1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0688D-B5A6-4A62-AEAC-42A8AC435DE0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F408B-D89C-4310-A803-CA71DD2CC094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6763-F9D5-4685-A36C-08AB363023D9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E9BD2-D753-431C-B815-18FD3321C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037F5-4021-40AF-91ED-52B8FD718D1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115B9-7942-4275-97EA-75B63EA22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E750-EFDE-4471-A361-B2780CBC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3E1D3-AA10-4C44-9F81-CD35CC43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LecturePLUS Timberlake 2000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BC934-3C2A-42CB-8F98-C556FD89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AEF83E8-3502-4E92-B0F9-2FE0F7EBE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581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002AA-7C1D-4F49-8E73-18A312163E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9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9275-FB2D-471C-AD34-35FFDB1A1AB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7DC42-F702-4DF2-A96D-B12AB5D4E14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D7EF5-4E91-4EB7-A3AE-D3E12C69A4E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73A1-BBC7-4038-9C52-4D5ECC070BF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3756-6E20-490E-83D3-FBA7EFD1CD1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0D96B-A257-4C1D-AF9C-A0F08F82907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FCF8-3FF2-4CFA-8B95-A599F5F971D6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1FCE3-3534-43A1-BBC7-8881537FAFD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1FCA1-BEAA-43F6-BBE8-2CE14BFA36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BC401-9D62-400F-A457-5A47456A55E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3520-0DFC-4A46-ACF4-0E1490EBBB2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EAD5-B0F1-42F5-B2FB-E88A64B1192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CC3D1-C954-40FA-B75B-B7DD07C1C95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8BBF-B08A-4A1E-A7B7-41214601A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18152-F2CA-4FFD-8E97-F6D7A8D54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A58A1-840F-4527-B282-CF9146F5D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34214-FA46-4CB3-8F17-02B2EA188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FDC25-071C-4761-99D5-ADA2197C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44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FDC5-1D4D-4E5A-B1C9-B808EDADC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C0C1E-29BC-4CE7-A8CF-66D5CAD6E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203F0-0DA1-448B-BE22-40E5DA93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3DC8C-1BFD-4F21-AF4A-E3A74FF66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C54AF-777E-49BB-8799-067DAD4A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53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D9116-6AA6-4326-9838-52AA3EB75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4C71-9832-4527-8380-078E70E81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4815A-8747-4F47-9774-FA84DE695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B8F3A-8B71-428C-AE15-E8CDB633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7A537-348E-45D3-9032-F6D7A546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45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22B51-AA92-4C0E-93CF-EF70EB6B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2AF38-1579-4608-A0BE-04C327012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04B57-CC50-47E8-955B-FD3511CCD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7FE38-448A-4E6D-BDAF-6F8B9343B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2A86F-E7DF-43AA-9C9A-6436BD6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B429A-CC75-4554-A7F0-C2EB2589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8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00A18-74C7-4298-885A-3F5D30059AC3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0234D-54E0-491D-891E-9B6A92EAA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D0F3D-991F-4B1C-9E61-4317EAB2F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261FB-ED3A-4E85-96BB-CCBB2EA07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02B8A-55D5-44E9-AAE4-4295F3AB57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4F6D6E-5DD6-4223-A4ED-6969287156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8E51F-0DBC-444E-869E-D5C2FA7C5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E71EA-5B27-44AE-936A-204FBA00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637E1D-C88C-45C0-BDD4-5F9B5C2B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03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074D-C1A5-4828-952E-0A510F18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4A7CF2-D97F-479F-8A0F-883044965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109F-08CB-4C3F-ADE0-DE4E6C83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B8553-5442-4591-93DA-D2734B1A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77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F1E99-26B6-4BA9-AA76-7C60F3B0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57BF2-5FF4-4A4C-8D04-E6FB3FED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80A3C-54A4-4DAA-B972-1955649BA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04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D8B7-B6FF-4A12-987A-37CFF925A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F2C73-A8BA-4A46-AF14-5B1C92E08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86EC4-BC3B-4FFB-9106-1C1BD5EAF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D8661-A90C-4CE2-98BE-8B1BE2DE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33F96-2ECF-401E-ADB1-853CC0954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E273F-3C76-4CCB-A513-45C582E2A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612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79A24-9D0A-47B3-B3C6-8451DEF6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35C45B-F615-40AD-9921-F28485B9D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82FAA-B484-40F4-A917-C60F49C02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91189-E5F7-4DC6-B030-CD1F00893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6DE8C-C25C-442E-8AAD-316962A6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36BD5-AFE4-4907-906A-D2228255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69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4236C-A53C-4708-AD04-63924287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7D669-D345-4D35-828F-519AA0C06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4CAF7-907D-477E-B25F-712184E2A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CE7ED-61BF-412C-8885-DFBEE5EB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D68CA-C602-44C8-846B-64FC6595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336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E487A7-94A3-4546-9234-AA5369BB6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C6CC7-70B0-4BE8-9621-FE8B27FEC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430BD-9BB5-4945-81CB-3395B7B0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B35D4-122E-48E1-8895-2A53CB57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2EE80-284A-43EF-BC06-250E04D6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98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CF9BF0-9DCF-4FF2-9BEC-3C4263583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22EFEE9-CE56-4E15-A210-2866732E8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D9CCF8-51A6-4272-B2E0-79B87D6B9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1E032-18FD-4502-A1E5-ACC27C23FF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956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8F091F-81A0-4C90-8F4A-AC7BF93361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93B12E-4DEC-4C31-B6EB-F230AD23A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773326-FCB1-4D3D-81E1-9A045B350C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96EDC-F10B-4190-94A5-D8EE8B5AD7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2510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6D6CD7-1AD7-4C65-83E1-9C1A841C3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B35336-904B-479D-A8FF-79730D9423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859209-AD1B-4C60-A4FD-D88DC4A89A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13472E-41C0-4F9E-96B2-5414B672F3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52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6A6A-AC6B-472C-98B6-5291BB07B68D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A950D3-D186-4C86-968C-CC7408D29A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B71419-3060-4A97-B4B8-1D6083EB95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01A584-AC38-4CAC-BA19-BCF2A6F4F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F80054-926F-402E-8AA3-7A46FCA33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663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19B574-3394-45ED-93A4-DED576DF4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961435-C947-4814-B6C3-582AF6989C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48D549-49FA-4BD4-B914-5DB562C4AF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8D874-CD87-4124-98A7-361A1E3D30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014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813807D-7579-4C4A-B43F-8174C2459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A0D631-3EF5-4ECE-8F72-2401903557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5D1136F-B50B-4589-B817-C9F3211366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E0ACD-59E3-4376-8B6A-D4FE3CFC52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2467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2FCF245-86E0-4D2E-A32E-F02D800601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8B44DD3-FA59-48B9-917C-A99099729E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6ABBEF-4ACA-4FFE-9785-5E826D651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C0F70C-8719-4785-A732-5EFDBFAC44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507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CCD250-4A5A-4499-A863-0176430AC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42F6948-BDAA-4916-BC29-F093390B65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346872-5E36-4665-AD4A-F51D46C30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72A7DD-D084-4884-A1FB-B4636A114B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454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5577F9-46E6-49F3-87CC-4B1E901FD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81096B-404A-4604-85CB-6923360B0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5B369F-127F-4ECD-A12D-9BCE5C757F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717CA-1BE8-4CBE-A135-CA14F48124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0450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41A9C-6A64-40C0-A12A-4D42691228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AFD77C-FA15-4600-94D4-67F89F537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96D7C9-A0AA-4A97-9283-3FC2D64559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73278E-BC35-4AF1-8012-FEEE0CFF8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228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7252C0-B8E2-4720-B3B6-938B2676D1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B0A216-53D8-4E54-A320-7E74AEFA70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1B8208-12BE-4075-9C2F-39A74D1765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95D074-4613-4D10-AA3B-127340B5E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1021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12E3ED-272C-499B-A678-A51F4CEA6B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C2097A-FAAF-4979-80C4-4F5AD5BE2E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700E5D-FEEE-4853-BEE6-A5ADDD511A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FB09B-66DE-41B0-ACA7-9DAB6E383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99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45154-D393-460C-BD79-03880B52EB05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774-E649-4382-B21B-36A65B123048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F80B4-3530-4591-8A83-4DD46B4FE7C2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A0719-B0AC-45A2-A242-F7A9C2838F06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58B4B-98CA-489E-8D0C-7110525C31F8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2B8BF-61D2-49D3-BC8C-B5375883F62E}" type="datetime1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57" r:id="rId12"/>
    <p:sldLayoutId id="214748390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EC0AEC-C1B6-43E4-B4FF-977ABE05FA4B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F0D3BE-6912-4DA4-B72F-91704EF4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E285D-2232-41CB-AF83-EBF9984F4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9F3EB-366D-4DEF-B523-1054F58BC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5B560-E406-4EE9-84FA-764FF896EFD1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DAA42-B1E7-4820-9020-43F0FB7E0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1EE0E-3388-4CB1-9AE2-4A87D0628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9854D-D773-41D0-B13E-B7D868E3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2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0ADB563-ACF3-40C3-B3D0-1814A2D02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E643BDD-95F6-49A5-9C01-9B4094D748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C19B4B5-2606-414C-8217-9F0A7638F90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58737B6-6447-43AF-A5FF-679FB5D2BD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B12624-6F48-43DF-9FB8-54B7FCD505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51951F55-D3F0-4FB4-A22D-D4D979771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63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2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oleObject" Target="../embeddings/oleObject2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226486-072D-4028-8F00-E08FCD6C67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4CA35-FF5D-41E6-929E-0D8D97BE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4EF87-88C9-4974-941A-1096F1CF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35" y="136525"/>
            <a:ext cx="6826665" cy="64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06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7002AA-7C1D-4F49-8E73-18A312163EA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287" y="286155"/>
            <a:ext cx="2649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rgbClr val="3333FF"/>
                </a:solidFill>
              </a:rPr>
              <a:t>Question: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22288" y="2401439"/>
            <a:ext cx="7576560" cy="137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800" dirty="0">
                <a:solidFill>
                  <a:srgbClr val="000000"/>
                </a:solidFill>
              </a:rPr>
              <a:t>Which species is oxidized?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800" dirty="0">
                <a:solidFill>
                  <a:srgbClr val="000000"/>
                </a:solidFill>
              </a:rPr>
              <a:t>Which species is the oxidizing agent?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97936" y="1706914"/>
            <a:ext cx="611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2800" dirty="0">
                <a:solidFill>
                  <a:srgbClr val="0000FF"/>
                </a:solidFill>
              </a:rPr>
              <a:t>(A)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C73F13A-48C4-46DF-A1AE-A2AC4B312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3719" y="951099"/>
            <a:ext cx="7576561" cy="97155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2Ag</a:t>
            </a:r>
            <a:r>
              <a:rPr lang="en-US" altLang="en-US" sz="3600" baseline="30000" dirty="0"/>
              <a:t>+</a:t>
            </a:r>
            <a:r>
              <a:rPr lang="en-US" altLang="en-US" sz="3600" baseline="-25000" dirty="0"/>
              <a:t>      </a:t>
            </a:r>
            <a:r>
              <a:rPr lang="en-US" altLang="en-US" sz="3600" dirty="0"/>
              <a:t>+    2Br</a:t>
            </a:r>
            <a:r>
              <a:rPr lang="en-US" altLang="en-US" sz="3600" baseline="30000" dirty="0"/>
              <a:t>-</a:t>
            </a:r>
            <a:r>
              <a:rPr lang="en-US" altLang="en-US" sz="3600" dirty="0"/>
              <a:t>     </a:t>
            </a:r>
            <a:r>
              <a:rPr lang="en-US" altLang="en-US" sz="3600" dirty="0">
                <a:sym typeface="Symbol" panose="05050102010706020507" pitchFamily="18" charset="2"/>
              </a:rPr>
              <a:t>      2Ag    +    Br</a:t>
            </a:r>
            <a:r>
              <a:rPr lang="en-US" altLang="en-US" sz="3600" baseline="-25000" dirty="0">
                <a:sym typeface="Symbol" panose="05050102010706020507" pitchFamily="18" charset="2"/>
              </a:rPr>
              <a:t>2</a:t>
            </a:r>
            <a:endParaRPr lang="en-US" altLang="en-US" sz="3600" baseline="-2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CA8349-0C52-454D-88F9-FDF488CD806C}"/>
              </a:ext>
            </a:extLst>
          </p:cNvPr>
          <p:cNvSpPr/>
          <p:nvPr/>
        </p:nvSpPr>
        <p:spPr>
          <a:xfrm>
            <a:off x="3207522" y="1703822"/>
            <a:ext cx="611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2800" dirty="0">
                <a:solidFill>
                  <a:srgbClr val="0000FF"/>
                </a:solidFill>
              </a:rPr>
              <a:t>(B)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7EEEE2-83C4-4DF7-A289-025F00244A76}"/>
              </a:ext>
            </a:extLst>
          </p:cNvPr>
          <p:cNvSpPr/>
          <p:nvPr/>
        </p:nvSpPr>
        <p:spPr>
          <a:xfrm>
            <a:off x="5578944" y="1703822"/>
            <a:ext cx="611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2800" dirty="0">
                <a:solidFill>
                  <a:srgbClr val="0000FF"/>
                </a:solidFill>
              </a:rPr>
              <a:t>(C)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5EB41A-E0B6-40C8-AB8F-DF58B06E1AB6}"/>
              </a:ext>
            </a:extLst>
          </p:cNvPr>
          <p:cNvSpPr/>
          <p:nvPr/>
        </p:nvSpPr>
        <p:spPr>
          <a:xfrm>
            <a:off x="7204868" y="1703822"/>
            <a:ext cx="62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2800" dirty="0">
                <a:solidFill>
                  <a:srgbClr val="0000FF"/>
                </a:solidFill>
              </a:rPr>
              <a:t>(D)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AAB6E2-B2EA-4FDE-A93D-ACC3675C7369}"/>
              </a:ext>
            </a:extLst>
          </p:cNvPr>
          <p:cNvSpPr/>
          <p:nvPr/>
        </p:nvSpPr>
        <p:spPr>
          <a:xfrm>
            <a:off x="1397936" y="4593535"/>
            <a:ext cx="611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2800" dirty="0">
                <a:solidFill>
                  <a:srgbClr val="0000FF"/>
                </a:solidFill>
              </a:rPr>
              <a:t>(A)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7939AFC2-2926-4491-A70B-423139DCC167}"/>
              </a:ext>
            </a:extLst>
          </p:cNvPr>
          <p:cNvSpPr txBox="1">
            <a:spLocks noChangeArrowheads="1"/>
          </p:cNvSpPr>
          <p:nvPr/>
        </p:nvSpPr>
        <p:spPr>
          <a:xfrm>
            <a:off x="1232183" y="3796988"/>
            <a:ext cx="5321017" cy="971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600" dirty="0"/>
              <a:t>2Cu</a:t>
            </a:r>
            <a:r>
              <a:rPr lang="en-US" altLang="en-US" sz="3600" baseline="30000" dirty="0"/>
              <a:t>+</a:t>
            </a:r>
            <a:r>
              <a:rPr lang="en-US" altLang="en-US" sz="3600" baseline="-25000" dirty="0"/>
              <a:t>      </a:t>
            </a:r>
            <a:r>
              <a:rPr lang="en-US" altLang="en-US" sz="3600" dirty="0">
                <a:sym typeface="Symbol" panose="05050102010706020507" pitchFamily="18" charset="2"/>
              </a:rPr>
              <a:t>      Cu</a:t>
            </a:r>
            <a:r>
              <a:rPr lang="en-US" altLang="en-US" sz="3600" baseline="30000" dirty="0">
                <a:sym typeface="Symbol" panose="05050102010706020507" pitchFamily="18" charset="2"/>
              </a:rPr>
              <a:t>0</a:t>
            </a:r>
            <a:r>
              <a:rPr lang="en-US" altLang="en-US" sz="3600" dirty="0">
                <a:sym typeface="Symbol" panose="05050102010706020507" pitchFamily="18" charset="2"/>
              </a:rPr>
              <a:t>    +    Cu</a:t>
            </a:r>
            <a:r>
              <a:rPr lang="en-US" altLang="en-US" sz="3600" baseline="30000" dirty="0">
                <a:sym typeface="Symbol" panose="05050102010706020507" pitchFamily="18" charset="2"/>
              </a:rPr>
              <a:t>2+</a:t>
            </a:r>
            <a:endParaRPr lang="en-US" altLang="en-US" sz="3600" baseline="30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5553D8-41D9-4C47-ADDB-0B780CCBC691}"/>
              </a:ext>
            </a:extLst>
          </p:cNvPr>
          <p:cNvSpPr/>
          <p:nvPr/>
        </p:nvSpPr>
        <p:spPr>
          <a:xfrm>
            <a:off x="3644335" y="4590443"/>
            <a:ext cx="611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2800" dirty="0">
                <a:solidFill>
                  <a:srgbClr val="0000FF"/>
                </a:solidFill>
              </a:rPr>
              <a:t>(B)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798088-A24F-40C2-9E35-EAB24D555B83}"/>
              </a:ext>
            </a:extLst>
          </p:cNvPr>
          <p:cNvSpPr/>
          <p:nvPr/>
        </p:nvSpPr>
        <p:spPr>
          <a:xfrm>
            <a:off x="5404220" y="4590443"/>
            <a:ext cx="611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2800" dirty="0">
                <a:solidFill>
                  <a:srgbClr val="0000FF"/>
                </a:solidFill>
              </a:rPr>
              <a:t>(C)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A7F7CDAB-09D5-4D4D-915F-C3D9F9ABC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5220559"/>
            <a:ext cx="7576560" cy="137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800" dirty="0">
                <a:solidFill>
                  <a:srgbClr val="000000"/>
                </a:solidFill>
              </a:rPr>
              <a:t>Which species is reduced?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800" dirty="0">
                <a:solidFill>
                  <a:srgbClr val="000000"/>
                </a:solidFill>
              </a:rPr>
              <a:t>Which species is the reducing agent?</a:t>
            </a:r>
          </a:p>
        </p:txBody>
      </p:sp>
    </p:spTree>
    <p:extLst>
      <p:ext uri="{BB962C8B-B14F-4D97-AF65-F5344CB8AC3E}">
        <p14:creationId xmlns:p14="http://schemas.microsoft.com/office/powerpoint/2010/main" val="199294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0B9C9-996D-49F3-B88B-FA54EC5D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F0DCFD-45EF-4B76-AAC3-E20496B9C8B5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 note: REDOX in Organic Chemistry</a:t>
            </a:r>
          </a:p>
        </p:txBody>
      </p:sp>
      <p:pic>
        <p:nvPicPr>
          <p:cNvPr id="9218" name="Picture 2" descr="Image result for organic chemistry oxidation">
            <a:extLst>
              <a:ext uri="{FF2B5EF4-FFF2-40B4-BE49-F238E27FC236}">
                <a16:creationId xmlns:a16="http://schemas.microsoft.com/office/drawing/2014/main" id="{097468C5-8178-4D53-9596-BF4B64F12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424" y="4098477"/>
            <a:ext cx="4522300" cy="294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C5F7D3B2-D4E4-456C-9E8B-4D23B1BE5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46" y="1399453"/>
            <a:ext cx="1689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altLang="en-US" sz="2800" dirty="0"/>
              <a:t>Oxidation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77DFD99-BAE8-4059-8BF6-C590360E8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998808"/>
            <a:ext cx="354052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altLang="en-US" sz="2800" dirty="0"/>
              <a:t>Losing electrons</a:t>
            </a:r>
          </a:p>
          <a:p>
            <a:pPr eaLnBrk="0" hangingPunct="0">
              <a:buClrTx/>
              <a:buSzTx/>
              <a:buFontTx/>
              <a:buNone/>
            </a:pPr>
            <a:r>
              <a:rPr lang="en-US" altLang="en-US" sz="2800" dirty="0"/>
              <a:t>Adding oxygen atoms</a:t>
            </a:r>
          </a:p>
          <a:p>
            <a:pPr eaLnBrk="0" hangingPunct="0">
              <a:buClrTx/>
              <a:buSzTx/>
              <a:buFontTx/>
              <a:buNone/>
            </a:pPr>
            <a:r>
              <a:rPr lang="en-US" altLang="en-US" sz="2800" dirty="0"/>
              <a:t>Losing hydrogen atoms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333C6AA-25B4-4856-A8BE-BF85AE39B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604" y="2996119"/>
            <a:ext cx="17891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Tx/>
              <a:buSzTx/>
              <a:buFontTx/>
              <a:buNone/>
            </a:pPr>
            <a:r>
              <a:rPr lang="en-US" altLang="en-US" sz="2800" dirty="0"/>
              <a:t>Reduction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2DCEC28-AF59-4CE0-8EA0-16BCE817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600562"/>
            <a:ext cx="266252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800" dirty="0"/>
              <a:t>Adding electrons</a:t>
            </a:r>
          </a:p>
          <a:p>
            <a:pPr eaLnBrk="0" hangingPunct="0">
              <a:buClrTx/>
              <a:buSzTx/>
              <a:buFontTx/>
              <a:buNone/>
            </a:pPr>
            <a:r>
              <a:rPr lang="en-US" altLang="en-US" sz="2800" dirty="0"/>
              <a:t>Losing oxygen</a:t>
            </a:r>
          </a:p>
          <a:p>
            <a:pPr eaLnBrk="0" hangingPunct="0">
              <a:buClrTx/>
              <a:buSzTx/>
              <a:buFontTx/>
              <a:buNone/>
            </a:pPr>
            <a:r>
              <a:rPr lang="en-US" altLang="en-US" sz="2800" dirty="0"/>
              <a:t>Adding hydrogen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7DB6C1FB-7C87-4883-AB70-5EABB9C9CD8B}"/>
              </a:ext>
            </a:extLst>
          </p:cNvPr>
          <p:cNvSpPr/>
          <p:nvPr/>
        </p:nvSpPr>
        <p:spPr>
          <a:xfrm>
            <a:off x="2778146" y="998808"/>
            <a:ext cx="390487" cy="1325049"/>
          </a:xfrm>
          <a:prstGeom prst="lef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533836FC-9F19-4372-8C12-AA16A96DBB08}"/>
              </a:ext>
            </a:extLst>
          </p:cNvPr>
          <p:cNvSpPr/>
          <p:nvPr/>
        </p:nvSpPr>
        <p:spPr>
          <a:xfrm>
            <a:off x="2778146" y="2595149"/>
            <a:ext cx="390487" cy="1325049"/>
          </a:xfrm>
          <a:prstGeom prst="lef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8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48597-E20B-47FA-91CD-A1F8FB9BC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42" name="Picture 2" descr="https://i.pinimg.com/originals/b8/0b/64/b80b64994a9fa2715d0bd1225f71fb39.jpg">
            <a:extLst>
              <a:ext uri="{FF2B5EF4-FFF2-40B4-BE49-F238E27FC236}">
                <a16:creationId xmlns:a16="http://schemas.microsoft.com/office/drawing/2014/main" id="{0685B419-7BF6-4766-A26D-4737D0279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78" y="1143000"/>
            <a:ext cx="8403475" cy="515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4721B4-282F-45C4-9B24-095E51E2A512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Side note: Oxidation Reactions</a:t>
            </a:r>
          </a:p>
        </p:txBody>
      </p:sp>
    </p:spTree>
    <p:extLst>
      <p:ext uri="{BB962C8B-B14F-4D97-AF65-F5344CB8AC3E}">
        <p14:creationId xmlns:p14="http://schemas.microsoft.com/office/powerpoint/2010/main" val="238685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226486-072D-4028-8F00-E08FCD6C67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4CA35-FF5D-41E6-929E-0D8D97BE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4EF87-88C9-4974-941A-1096F1CF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35" y="136525"/>
            <a:ext cx="6826665" cy="645530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96EE76-695A-45E2-A170-086F6A575C72}"/>
              </a:ext>
            </a:extLst>
          </p:cNvPr>
          <p:cNvSpPr/>
          <p:nvPr/>
        </p:nvSpPr>
        <p:spPr>
          <a:xfrm>
            <a:off x="1181100" y="5079664"/>
            <a:ext cx="2692400" cy="20988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34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DBD0D-CE36-4E97-B4ED-828A086D2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7C0ED1-992F-4E3C-80C4-ABB7D713A705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Steps For Balancing Redox Reactions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DCB0A99-39F9-44ED-8912-B446747BDC28}"/>
              </a:ext>
            </a:extLst>
          </p:cNvPr>
          <p:cNvSpPr txBox="1">
            <a:spLocks noChangeArrowheads="1"/>
          </p:cNvSpPr>
          <p:nvPr/>
        </p:nvSpPr>
        <p:spPr>
          <a:xfrm>
            <a:off x="506337" y="933450"/>
            <a:ext cx="8229600" cy="60134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None/>
            </a:pPr>
            <a:r>
              <a:rPr lang="en-US" sz="2000" dirty="0"/>
              <a:t>1. Write the two half-reactions representing the redox process.</a:t>
            </a:r>
          </a:p>
          <a:p>
            <a:pPr marL="228600" indent="-228600">
              <a:buNone/>
            </a:pPr>
            <a:r>
              <a:rPr lang="en-US" sz="2000" dirty="0"/>
              <a:t>2. Balance all elements except oxygen and hydrogen.</a:t>
            </a:r>
          </a:p>
          <a:p>
            <a:pPr marL="228600" indent="-228600">
              <a:buNone/>
            </a:pPr>
            <a:r>
              <a:rPr lang="en-US" sz="2000" dirty="0"/>
              <a:t>3. Balance oxygen atoms by adding H</a:t>
            </a:r>
            <a:r>
              <a:rPr lang="en-US" sz="2000" baseline="-25000" dirty="0"/>
              <a:t>2</a:t>
            </a:r>
            <a:r>
              <a:rPr lang="en-US" sz="2000" dirty="0"/>
              <a:t>O molecules.</a:t>
            </a:r>
          </a:p>
          <a:p>
            <a:pPr marL="228600" indent="-228600">
              <a:buNone/>
            </a:pPr>
            <a:r>
              <a:rPr lang="en-US" sz="2000" dirty="0"/>
              <a:t>4. Balance hydrogen atoms by adding H</a:t>
            </a:r>
            <a:r>
              <a:rPr lang="en-US" sz="2000" baseline="30000" dirty="0"/>
              <a:t>+</a:t>
            </a:r>
            <a:r>
              <a:rPr lang="en-US" sz="2000" dirty="0"/>
              <a:t> ions.</a:t>
            </a:r>
          </a:p>
          <a:p>
            <a:pPr marL="228600" indent="-228600">
              <a:buNone/>
            </a:pPr>
            <a:r>
              <a:rPr lang="en-US" sz="2000" dirty="0"/>
              <a:t>5. Balance charge by adding electrons.</a:t>
            </a:r>
          </a:p>
          <a:p>
            <a:pPr marL="228600" indent="-228600">
              <a:buNone/>
            </a:pPr>
            <a:r>
              <a:rPr lang="en-US" sz="2000" dirty="0"/>
              <a:t>6. If necessary, multiply each half-reaction’s coefficients by the smallest possible integers to yield equal numbers of electrons in each.</a:t>
            </a:r>
          </a:p>
          <a:p>
            <a:pPr marL="228600" indent="-228600">
              <a:buNone/>
            </a:pPr>
            <a:r>
              <a:rPr lang="en-US" sz="2000" dirty="0"/>
              <a:t>7. Add the balanced half-reactions together and simplify by removing species that appear on both sides of the equation.</a:t>
            </a:r>
          </a:p>
          <a:p>
            <a:pPr marL="228600" indent="-228600">
              <a:buNone/>
            </a:pPr>
            <a:r>
              <a:rPr lang="en-US" sz="2000" dirty="0"/>
              <a:t>8. For reactions occurring in basic media (excess hydroxide ions), carry out these additional steps:</a:t>
            </a:r>
          </a:p>
          <a:p>
            <a:pPr marL="685800" indent="-228600">
              <a:buNone/>
            </a:pPr>
            <a:r>
              <a:rPr lang="en-US" sz="2000" dirty="0"/>
              <a:t>a. Add OH</a:t>
            </a:r>
            <a:r>
              <a:rPr lang="en-US" sz="2000" baseline="30000" dirty="0"/>
              <a:t>−</a:t>
            </a:r>
            <a:r>
              <a:rPr lang="en-US" sz="2000" dirty="0"/>
              <a:t> ions to both sides of the equation in numbers equal to the number of H</a:t>
            </a:r>
            <a:r>
              <a:rPr lang="en-US" sz="2000" baseline="30000" dirty="0"/>
              <a:t>+</a:t>
            </a:r>
            <a:r>
              <a:rPr lang="en-US" sz="2000" dirty="0"/>
              <a:t> ions.</a:t>
            </a:r>
          </a:p>
          <a:p>
            <a:pPr marL="685800" indent="-228600">
              <a:buNone/>
            </a:pPr>
            <a:r>
              <a:rPr lang="en-US" sz="2000" dirty="0"/>
              <a:t>b. On the side of the equation containing both H</a:t>
            </a:r>
            <a:r>
              <a:rPr lang="en-US" sz="2000" baseline="30000" dirty="0"/>
              <a:t>+</a:t>
            </a:r>
            <a:r>
              <a:rPr lang="en-US" sz="2000" dirty="0"/>
              <a:t> and OH</a:t>
            </a:r>
            <a:r>
              <a:rPr lang="en-US" sz="2000" baseline="30000" dirty="0"/>
              <a:t>−</a:t>
            </a:r>
            <a:r>
              <a:rPr lang="en-US" sz="2000" dirty="0"/>
              <a:t> ions, combine these ions to yield water molecules.</a:t>
            </a:r>
          </a:p>
          <a:p>
            <a:pPr marL="685800" indent="-228600">
              <a:buNone/>
            </a:pPr>
            <a:r>
              <a:rPr lang="en-US" sz="2000" dirty="0"/>
              <a:t>c. Simplify the equation by removing any redundant water molecules.</a:t>
            </a:r>
          </a:p>
          <a:p>
            <a:pPr marL="228600" indent="-228600">
              <a:buNone/>
            </a:pPr>
            <a:r>
              <a:rPr lang="en-US" sz="2000" dirty="0"/>
              <a:t>9. Finally, check to see that both the number of atoms and the total charges are balanced.</a:t>
            </a:r>
            <a:endParaRPr lang="en-US" sz="1600" dirty="0">
              <a:ea typeface="Osaka" charset="0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29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6E772EE3-6087-4A39-9BE3-5BC7D8981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764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Write the unbalanced equation for the reaction in ionic form.</a:t>
            </a: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4BA136F5-817D-483E-9CC9-254B204D7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990923"/>
            <a:ext cx="891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Balance the oxidation of Fe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 Fe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3+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by Cr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2-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acid solution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5A77E436-0D1F-444E-9874-2695CF837A13}"/>
              </a:ext>
            </a:extLst>
          </p:cNvPr>
          <p:cNvGrpSpPr>
            <a:grpSpLocks/>
          </p:cNvGrpSpPr>
          <p:nvPr/>
        </p:nvGrpSpPr>
        <p:grpSpPr bwMode="auto">
          <a:xfrm>
            <a:off x="2370138" y="2286000"/>
            <a:ext cx="4411662" cy="457200"/>
            <a:chOff x="710" y="1561"/>
            <a:chExt cx="2779" cy="288"/>
          </a:xfrm>
        </p:grpSpPr>
        <p:sp>
          <p:nvSpPr>
            <p:cNvPr id="14359" name="Text Box 6">
              <a:extLst>
                <a:ext uri="{FF2B5EF4-FFF2-40B4-BE49-F238E27FC236}">
                  <a16:creationId xmlns:a16="http://schemas.microsoft.com/office/drawing/2014/main" id="{843AC2AF-585A-47C9-B487-630FD29C2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" y="1561"/>
              <a:ext cx="27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Fe</a:t>
              </a:r>
              <a:r>
                <a:rPr kumimoji="0" lang="en-US" alt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2+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Cr</a:t>
              </a:r>
              <a:r>
                <a:rPr kumimoji="0" lang="en-US" alt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  <a:r>
                <a:rPr kumimoji="0" lang="en-US" alt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r>
                <a:rPr kumimoji="0" lang="en-US" alt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2-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Fe</a:t>
              </a:r>
              <a:r>
                <a:rPr kumimoji="0" lang="en-US" alt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Cr</a:t>
              </a:r>
              <a:r>
                <a:rPr kumimoji="0" lang="en-US" alt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60" name="Line 7">
              <a:extLst>
                <a:ext uri="{FF2B5EF4-FFF2-40B4-BE49-F238E27FC236}">
                  <a16:creationId xmlns:a16="http://schemas.microsoft.com/office/drawing/2014/main" id="{1065C78C-F40A-4E40-B3D8-7EA736FC5A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4" y="1712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57" name="Text Box 9">
            <a:extLst>
              <a:ext uri="{FF2B5EF4-FFF2-40B4-BE49-F238E27FC236}">
                <a16:creationId xmlns:a16="http://schemas.microsoft.com/office/drawing/2014/main" id="{FF55131F-4B8F-46A4-8231-5682810AB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718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Separate the equation into two half-reactions.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F7293643-7AB0-4178-9873-B36FDB5A8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3697288"/>
            <a:ext cx="155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Oxidation:</a:t>
            </a:r>
          </a:p>
        </p:txBody>
      </p:sp>
      <p:grpSp>
        <p:nvGrpSpPr>
          <p:cNvPr id="3" name="Group 28">
            <a:extLst>
              <a:ext uri="{FF2B5EF4-FFF2-40B4-BE49-F238E27FC236}">
                <a16:creationId xmlns:a16="http://schemas.microsoft.com/office/drawing/2014/main" id="{BAD98110-8382-4AE1-BC4E-C4CDF507918C}"/>
              </a:ext>
            </a:extLst>
          </p:cNvPr>
          <p:cNvGrpSpPr>
            <a:grpSpLocks/>
          </p:cNvGrpSpPr>
          <p:nvPr/>
        </p:nvGrpSpPr>
        <p:grpSpPr bwMode="auto">
          <a:xfrm>
            <a:off x="4084638" y="4075113"/>
            <a:ext cx="2544762" cy="649287"/>
            <a:chOff x="2573" y="2567"/>
            <a:chExt cx="1603" cy="409"/>
          </a:xfrm>
        </p:grpSpPr>
        <p:sp>
          <p:nvSpPr>
            <p:cNvPr id="14355" name="Text Box 18">
              <a:extLst>
                <a:ext uri="{FF2B5EF4-FFF2-40B4-BE49-F238E27FC236}">
                  <a16:creationId xmlns:a16="http://schemas.microsoft.com/office/drawing/2014/main" id="{B8AFC7C7-BA19-4D10-AC93-05E3D8441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3" y="2688"/>
              <a:ext cx="16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Cr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Cr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56" name="Line 19">
              <a:extLst>
                <a:ext uri="{FF2B5EF4-FFF2-40B4-BE49-F238E27FC236}">
                  <a16:creationId xmlns:a16="http://schemas.microsoft.com/office/drawing/2014/main" id="{F395E27E-877B-40BE-96ED-0BDD2DA95B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7" y="2832"/>
              <a:ext cx="43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57" name="Text Box 20">
              <a:extLst>
                <a:ext uri="{FF2B5EF4-FFF2-40B4-BE49-F238E27FC236}">
                  <a16:creationId xmlns:a16="http://schemas.microsoft.com/office/drawing/2014/main" id="{29F67791-F84D-4B2B-A2DE-A2145F152A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1" y="2567"/>
              <a:ext cx="2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+6</a:t>
              </a:r>
            </a:p>
          </p:txBody>
        </p:sp>
        <p:sp>
          <p:nvSpPr>
            <p:cNvPr id="14358" name="Text Box 21">
              <a:extLst>
                <a:ext uri="{FF2B5EF4-FFF2-40B4-BE49-F238E27FC236}">
                  <a16:creationId xmlns:a16="http://schemas.microsoft.com/office/drawing/2014/main" id="{4F7F41F6-8E9C-4B42-9044-F56D2A415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5" y="2567"/>
              <a:ext cx="2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+3</a:t>
              </a:r>
            </a:p>
          </p:txBody>
        </p:sp>
      </p:grpSp>
      <p:sp>
        <p:nvSpPr>
          <p:cNvPr id="2070" name="Text Box 22">
            <a:extLst>
              <a:ext uri="{FF2B5EF4-FFF2-40B4-BE49-F238E27FC236}">
                <a16:creationId xmlns:a16="http://schemas.microsoft.com/office/drawing/2014/main" id="{F451F5EF-A252-4ACD-8D79-AF7872CC7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38" y="4267200"/>
            <a:ext cx="1643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Reduction:</a:t>
            </a:r>
          </a:p>
        </p:txBody>
      </p:sp>
      <p:grpSp>
        <p:nvGrpSpPr>
          <p:cNvPr id="4" name="Group 29">
            <a:extLst>
              <a:ext uri="{FF2B5EF4-FFF2-40B4-BE49-F238E27FC236}">
                <a16:creationId xmlns:a16="http://schemas.microsoft.com/office/drawing/2014/main" id="{3F3DEC94-CD0F-4B28-88B9-C9B02B32E79F}"/>
              </a:ext>
            </a:extLst>
          </p:cNvPr>
          <p:cNvGrpSpPr>
            <a:grpSpLocks/>
          </p:cNvGrpSpPr>
          <p:nvPr/>
        </p:nvGrpSpPr>
        <p:grpSpPr bwMode="auto">
          <a:xfrm>
            <a:off x="4424363" y="3505200"/>
            <a:ext cx="2200275" cy="649288"/>
            <a:chOff x="2787" y="2208"/>
            <a:chExt cx="1386" cy="409"/>
          </a:xfrm>
        </p:grpSpPr>
        <p:sp>
          <p:nvSpPr>
            <p:cNvPr id="14351" name="Text Box 11">
              <a:extLst>
                <a:ext uri="{FF2B5EF4-FFF2-40B4-BE49-F238E27FC236}">
                  <a16:creationId xmlns:a16="http://schemas.microsoft.com/office/drawing/2014/main" id="{F65BF638-31A6-4EE3-801D-8EE59ECA9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7" y="2329"/>
              <a:ext cx="13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Fe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52" name="Text Box 14">
              <a:extLst>
                <a:ext uri="{FF2B5EF4-FFF2-40B4-BE49-F238E27FC236}">
                  <a16:creationId xmlns:a16="http://schemas.microsoft.com/office/drawing/2014/main" id="{CF93DCAC-DB1C-49BE-AC61-F3CDB086D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5" y="2208"/>
              <a:ext cx="2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+2</a:t>
              </a:r>
            </a:p>
          </p:txBody>
        </p:sp>
        <p:sp>
          <p:nvSpPr>
            <p:cNvPr id="14353" name="Text Box 15">
              <a:extLst>
                <a:ext uri="{FF2B5EF4-FFF2-40B4-BE49-F238E27FC236}">
                  <a16:creationId xmlns:a16="http://schemas.microsoft.com/office/drawing/2014/main" id="{C7464EB6-2075-4FB7-A993-8652CA12D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5" y="2208"/>
              <a:ext cx="2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+3</a:t>
              </a:r>
            </a:p>
          </p:txBody>
        </p:sp>
        <p:sp>
          <p:nvSpPr>
            <p:cNvPr id="14354" name="Line 24">
              <a:extLst>
                <a:ext uri="{FF2B5EF4-FFF2-40B4-BE49-F238E27FC236}">
                  <a16:creationId xmlns:a16="http://schemas.microsoft.com/office/drawing/2014/main" id="{5E775E66-0E09-42F0-9A86-5BDDFB6561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7" y="2464"/>
              <a:ext cx="43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78" name="Text Box 30">
            <a:extLst>
              <a:ext uri="{FF2B5EF4-FFF2-40B4-BE49-F238E27FC236}">
                <a16:creationId xmlns:a16="http://schemas.microsoft.com/office/drawing/2014/main" id="{AF97F308-D307-4BC1-BB8E-10988A723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9530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Balance the atoms other than O and H in each half-reaction.</a:t>
            </a:r>
          </a:p>
        </p:txBody>
      </p:sp>
      <p:grpSp>
        <p:nvGrpSpPr>
          <p:cNvPr id="5" name="Group 36">
            <a:extLst>
              <a:ext uri="{FF2B5EF4-FFF2-40B4-BE49-F238E27FC236}">
                <a16:creationId xmlns:a16="http://schemas.microsoft.com/office/drawing/2014/main" id="{DB9EA7AE-572E-418E-A07A-28C756197EC9}"/>
              </a:ext>
            </a:extLst>
          </p:cNvPr>
          <p:cNvGrpSpPr>
            <a:grpSpLocks/>
          </p:cNvGrpSpPr>
          <p:nvPr/>
        </p:nvGrpSpPr>
        <p:grpSpPr bwMode="auto">
          <a:xfrm>
            <a:off x="3213100" y="5754688"/>
            <a:ext cx="2714625" cy="457200"/>
            <a:chOff x="2064" y="3625"/>
            <a:chExt cx="1710" cy="288"/>
          </a:xfrm>
        </p:grpSpPr>
        <p:sp>
          <p:nvSpPr>
            <p:cNvPr id="14349" name="Text Box 32">
              <a:extLst>
                <a:ext uri="{FF2B5EF4-FFF2-40B4-BE49-F238E27FC236}">
                  <a16:creationId xmlns:a16="http://schemas.microsoft.com/office/drawing/2014/main" id="{4F62D08D-C462-4405-A039-29FA15EB1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625"/>
              <a:ext cx="17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Cr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2Cr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50" name="Line 33">
              <a:extLst>
                <a:ext uri="{FF2B5EF4-FFF2-40B4-BE49-F238E27FC236}">
                  <a16:creationId xmlns:a16="http://schemas.microsoft.com/office/drawing/2014/main" id="{DDE92AF6-2F2E-43C6-BEDB-7CAF21DA96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" y="3769"/>
              <a:ext cx="43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236E488A-96ED-4E05-A93B-6CF264768FBC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Steps For Balancing Redox Reactions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>
            <a:extLst>
              <a:ext uri="{FF2B5EF4-FFF2-40B4-BE49-F238E27FC236}">
                <a16:creationId xmlns:a16="http://schemas.microsoft.com/office/drawing/2014/main" id="{318BFDB3-D47B-4A70-A46A-BC78E8551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141288"/>
            <a:ext cx="45608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Balancing Redox Equations</a:t>
            </a:r>
          </a:p>
        </p:txBody>
      </p:sp>
      <p:sp>
        <p:nvSpPr>
          <p:cNvPr id="15363" name="Text Box 4">
            <a:extLst>
              <a:ext uri="{FF2B5EF4-FFF2-40B4-BE49-F238E27FC236}">
                <a16:creationId xmlns:a16="http://schemas.microsoft.com/office/drawing/2014/main" id="{C4C4BB12-CEB8-45A6-90EE-164F4E231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8991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reactions in acid, add H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 to balance O atoms and H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 balance H atoms.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234B94B2-A34A-4317-A0EF-C5A71D5749C6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1676400"/>
            <a:ext cx="3800475" cy="457200"/>
            <a:chOff x="2064" y="3625"/>
            <a:chExt cx="2394" cy="288"/>
          </a:xfrm>
        </p:grpSpPr>
        <p:sp>
          <p:nvSpPr>
            <p:cNvPr id="15382" name="Text Box 6">
              <a:extLst>
                <a:ext uri="{FF2B5EF4-FFF2-40B4-BE49-F238E27FC236}">
                  <a16:creationId xmlns:a16="http://schemas.microsoft.com/office/drawing/2014/main" id="{40B604CF-FF79-4DA4-9E8E-8287BD2277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625"/>
              <a:ext cx="2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Cr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2Cr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+ 7H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5383" name="Line 7">
              <a:extLst>
                <a:ext uri="{FF2B5EF4-FFF2-40B4-BE49-F238E27FC236}">
                  <a16:creationId xmlns:a16="http://schemas.microsoft.com/office/drawing/2014/main" id="{0321CFD1-1504-4D83-8AF6-ED13A6EF65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" y="3769"/>
              <a:ext cx="43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147C6F29-D9B5-4FD7-A76B-A41A34C32891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2133600"/>
            <a:ext cx="4799013" cy="457200"/>
            <a:chOff x="1435" y="3625"/>
            <a:chExt cx="3023" cy="288"/>
          </a:xfrm>
        </p:grpSpPr>
        <p:sp>
          <p:nvSpPr>
            <p:cNvPr id="15380" name="Text Box 9">
              <a:extLst>
                <a:ext uri="{FF2B5EF4-FFF2-40B4-BE49-F238E27FC236}">
                  <a16:creationId xmlns:a16="http://schemas.microsoft.com/office/drawing/2014/main" id="{F7B52261-BF09-4510-A958-9EC4901A7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5" y="3625"/>
              <a:ext cx="30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14H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Cr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2Cr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+ 7H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5381" name="Line 10">
              <a:extLst>
                <a:ext uri="{FF2B5EF4-FFF2-40B4-BE49-F238E27FC236}">
                  <a16:creationId xmlns:a16="http://schemas.microsoft.com/office/drawing/2014/main" id="{DFD54BF2-47EF-465D-87B9-7F261C02F4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" y="3769"/>
              <a:ext cx="43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203" name="Text Box 11">
            <a:extLst>
              <a:ext uri="{FF2B5EF4-FFF2-40B4-BE49-F238E27FC236}">
                <a16:creationId xmlns:a16="http://schemas.microsoft.com/office/drawing/2014/main" id="{3F730D39-64F8-418B-8237-F3BF6D942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82875"/>
            <a:ext cx="8991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 startAt="5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electrons to one side of each half-reaction to balance the charges on the half-reaction.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7535F95C-224B-4B17-B5B5-2D67999E20D9}"/>
              </a:ext>
            </a:extLst>
          </p:cNvPr>
          <p:cNvGrpSpPr>
            <a:grpSpLocks/>
          </p:cNvGrpSpPr>
          <p:nvPr/>
        </p:nvGrpSpPr>
        <p:grpSpPr bwMode="auto">
          <a:xfrm>
            <a:off x="3098800" y="3532188"/>
            <a:ext cx="2954338" cy="457200"/>
            <a:chOff x="2190" y="2329"/>
            <a:chExt cx="1861" cy="288"/>
          </a:xfrm>
        </p:grpSpPr>
        <p:sp>
          <p:nvSpPr>
            <p:cNvPr id="15378" name="Text Box 13">
              <a:extLst>
                <a:ext uri="{FF2B5EF4-FFF2-40B4-BE49-F238E27FC236}">
                  <a16:creationId xmlns:a16="http://schemas.microsoft.com/office/drawing/2014/main" id="{996308CB-D0F0-4659-9DFB-1B979D76B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0" y="2329"/>
              <a:ext cx="186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Fe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Fe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+ 1e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79" name="Line 16">
              <a:extLst>
                <a:ext uri="{FF2B5EF4-FFF2-40B4-BE49-F238E27FC236}">
                  <a16:creationId xmlns:a16="http://schemas.microsoft.com/office/drawing/2014/main" id="{F7690323-EC58-4162-A614-B0C09465B6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0" y="2464"/>
              <a:ext cx="43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B1F48782-8A98-4331-8179-32BBF15430C5}"/>
              </a:ext>
            </a:extLst>
          </p:cNvPr>
          <p:cNvGrpSpPr>
            <a:grpSpLocks/>
          </p:cNvGrpSpPr>
          <p:nvPr/>
        </p:nvGrpSpPr>
        <p:grpSpPr bwMode="auto">
          <a:xfrm>
            <a:off x="1011238" y="6172200"/>
            <a:ext cx="5553075" cy="457200"/>
            <a:chOff x="960" y="3625"/>
            <a:chExt cx="3498" cy="288"/>
          </a:xfrm>
        </p:grpSpPr>
        <p:sp>
          <p:nvSpPr>
            <p:cNvPr id="15376" name="Text Box 19">
              <a:extLst>
                <a:ext uri="{FF2B5EF4-FFF2-40B4-BE49-F238E27FC236}">
                  <a16:creationId xmlns:a16="http://schemas.microsoft.com/office/drawing/2014/main" id="{B50A31FC-6149-4662-9060-A466751C6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3625"/>
              <a:ext cx="34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+ 14H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Cr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2Cr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+ 7H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5377" name="Line 20">
              <a:extLst>
                <a:ext uri="{FF2B5EF4-FFF2-40B4-BE49-F238E27FC236}">
                  <a16:creationId xmlns:a16="http://schemas.microsoft.com/office/drawing/2014/main" id="{6E640E96-57A0-4617-B496-090DC1DD44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" y="3769"/>
              <a:ext cx="43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213" name="Text Box 21">
            <a:extLst>
              <a:ext uri="{FF2B5EF4-FFF2-40B4-BE49-F238E27FC236}">
                <a16:creationId xmlns:a16="http://schemas.microsoft.com/office/drawing/2014/main" id="{C4356969-4513-42FC-B1DA-3C4E18700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11675"/>
            <a:ext cx="8991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 startAt="6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 necessary, equalize the number of electrons in the two half-reactions by multiplying the half-reactions by appropriate coefficients.</a:t>
            </a:r>
          </a:p>
        </p:txBody>
      </p:sp>
      <p:grpSp>
        <p:nvGrpSpPr>
          <p:cNvPr id="6" name="Group 25">
            <a:extLst>
              <a:ext uri="{FF2B5EF4-FFF2-40B4-BE49-F238E27FC236}">
                <a16:creationId xmlns:a16="http://schemas.microsoft.com/office/drawing/2014/main" id="{24028635-9723-4663-A4F2-827B4E9C1F3F}"/>
              </a:ext>
            </a:extLst>
          </p:cNvPr>
          <p:cNvGrpSpPr>
            <a:grpSpLocks/>
          </p:cNvGrpSpPr>
          <p:nvPr/>
        </p:nvGrpSpPr>
        <p:grpSpPr bwMode="auto">
          <a:xfrm>
            <a:off x="2946400" y="5638800"/>
            <a:ext cx="3294063" cy="457200"/>
            <a:chOff x="1952" y="3552"/>
            <a:chExt cx="2075" cy="288"/>
          </a:xfrm>
        </p:grpSpPr>
        <p:sp>
          <p:nvSpPr>
            <p:cNvPr id="15374" name="Text Box 23">
              <a:extLst>
                <a:ext uri="{FF2B5EF4-FFF2-40B4-BE49-F238E27FC236}">
                  <a16:creationId xmlns:a16="http://schemas.microsoft.com/office/drawing/2014/main" id="{9C89D791-B0C3-49AF-BE7C-C6EA45B7C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2" y="3552"/>
              <a:ext cx="20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6Fe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6Fe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+ 6e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75" name="Line 24">
              <a:extLst>
                <a:ext uri="{FF2B5EF4-FFF2-40B4-BE49-F238E27FC236}">
                  <a16:creationId xmlns:a16="http://schemas.microsoft.com/office/drawing/2014/main" id="{BEEDE364-7999-4347-96E6-F2143A3BA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687"/>
              <a:ext cx="43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26">
            <a:extLst>
              <a:ext uri="{FF2B5EF4-FFF2-40B4-BE49-F238E27FC236}">
                <a16:creationId xmlns:a16="http://schemas.microsoft.com/office/drawing/2014/main" id="{3B9A6178-53D6-4FDB-B4D8-933DDBDB979F}"/>
              </a:ext>
            </a:extLst>
          </p:cNvPr>
          <p:cNvGrpSpPr>
            <a:grpSpLocks/>
          </p:cNvGrpSpPr>
          <p:nvPr/>
        </p:nvGrpSpPr>
        <p:grpSpPr bwMode="auto">
          <a:xfrm>
            <a:off x="1003300" y="3962400"/>
            <a:ext cx="5553075" cy="457200"/>
            <a:chOff x="960" y="3625"/>
            <a:chExt cx="3498" cy="288"/>
          </a:xfrm>
        </p:grpSpPr>
        <p:sp>
          <p:nvSpPr>
            <p:cNvPr id="15372" name="Text Box 27">
              <a:extLst>
                <a:ext uri="{FF2B5EF4-FFF2-40B4-BE49-F238E27FC236}">
                  <a16:creationId xmlns:a16="http://schemas.microsoft.com/office/drawing/2014/main" id="{E3056288-73E7-4001-B456-CD924FEBA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3625"/>
              <a:ext cx="34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+ 14H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Cr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2Cr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+ 7H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5373" name="Line 28">
              <a:extLst>
                <a:ext uri="{FF2B5EF4-FFF2-40B4-BE49-F238E27FC236}">
                  <a16:creationId xmlns:a16="http://schemas.microsoft.com/office/drawing/2014/main" id="{54AA004A-02D1-429E-B8E7-580B8472BF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" y="3769"/>
              <a:ext cx="43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7BFBF9D6-15A4-46BF-AF14-B8200AC72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63" y="141288"/>
            <a:ext cx="45608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Balancing Redox Equations</a:t>
            </a: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6D1E01FB-68D4-48C6-AAD8-1D1885C13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8991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 startAt="7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the two half-reactions together and balance the final equation by inspection.  The number of electrons on both sides must cancel.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D24DCFA0-EFB6-4F2B-A59F-AAB5CD4F7610}"/>
              </a:ext>
            </a:extLst>
          </p:cNvPr>
          <p:cNvGrpSpPr>
            <a:grpSpLocks/>
          </p:cNvGrpSpPr>
          <p:nvPr/>
        </p:nvGrpSpPr>
        <p:grpSpPr bwMode="auto">
          <a:xfrm>
            <a:off x="2600325" y="2895600"/>
            <a:ext cx="5553075" cy="457200"/>
            <a:chOff x="960" y="3625"/>
            <a:chExt cx="3498" cy="288"/>
          </a:xfrm>
        </p:grpSpPr>
        <p:sp>
          <p:nvSpPr>
            <p:cNvPr id="16403" name="Text Box 6">
              <a:extLst>
                <a:ext uri="{FF2B5EF4-FFF2-40B4-BE49-F238E27FC236}">
                  <a16:creationId xmlns:a16="http://schemas.microsoft.com/office/drawing/2014/main" id="{531818A1-EB8F-4DC5-B8E2-D2F50D92C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3625"/>
              <a:ext cx="349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+ 14H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Cr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2Cr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+ 7H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6404" name="Line 7">
              <a:extLst>
                <a:ext uri="{FF2B5EF4-FFF2-40B4-BE49-F238E27FC236}">
                  <a16:creationId xmlns:a16="http://schemas.microsoft.com/office/drawing/2014/main" id="{51344942-D671-4D30-9A6F-8476A05D3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8" y="3769"/>
              <a:ext cx="43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01821CD7-E302-4A3C-B40F-648ED4816166}"/>
              </a:ext>
            </a:extLst>
          </p:cNvPr>
          <p:cNvGrpSpPr>
            <a:grpSpLocks/>
          </p:cNvGrpSpPr>
          <p:nvPr/>
        </p:nvGrpSpPr>
        <p:grpSpPr bwMode="auto">
          <a:xfrm>
            <a:off x="4535488" y="2362200"/>
            <a:ext cx="3294062" cy="457200"/>
            <a:chOff x="1952" y="3552"/>
            <a:chExt cx="2075" cy="288"/>
          </a:xfrm>
        </p:grpSpPr>
        <p:sp>
          <p:nvSpPr>
            <p:cNvPr id="16401" name="Text Box 9">
              <a:extLst>
                <a:ext uri="{FF2B5EF4-FFF2-40B4-BE49-F238E27FC236}">
                  <a16:creationId xmlns:a16="http://schemas.microsoft.com/office/drawing/2014/main" id="{096D7402-D8C5-4782-87E3-464B385390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2" y="3552"/>
              <a:ext cx="20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6Fe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6Fe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+ 6e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02" name="Line 10">
              <a:extLst>
                <a:ext uri="{FF2B5EF4-FFF2-40B4-BE49-F238E27FC236}">
                  <a16:creationId xmlns:a16="http://schemas.microsoft.com/office/drawing/2014/main" id="{941B323B-11FA-4205-8584-82DC0013B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687"/>
              <a:ext cx="43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27" name="Text Box 11">
            <a:extLst>
              <a:ext uri="{FF2B5EF4-FFF2-40B4-BE49-F238E27FC236}">
                <a16:creationId xmlns:a16="http://schemas.microsoft.com/office/drawing/2014/main" id="{012E55D0-7D1E-4B71-B17C-48F5D8CF9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62200"/>
            <a:ext cx="1557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Oxidation:</a:t>
            </a:r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C8B29737-95FE-45E5-B475-D8E97DF75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2894013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Reduction:</a:t>
            </a:r>
          </a:p>
        </p:txBody>
      </p:sp>
      <p:sp>
        <p:nvSpPr>
          <p:cNvPr id="9229" name="Line 13">
            <a:extLst>
              <a:ext uri="{FF2B5EF4-FFF2-40B4-BE49-F238E27FC236}">
                <a16:creationId xmlns:a16="http://schemas.microsoft.com/office/drawing/2014/main" id="{E40A69B2-8872-4A7A-9049-566F284EBA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9000" y="2438400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0" name="Line 14">
            <a:extLst>
              <a:ext uri="{FF2B5EF4-FFF2-40B4-BE49-F238E27FC236}">
                <a16:creationId xmlns:a16="http://schemas.microsoft.com/office/drawing/2014/main" id="{9C64BA90-A2D6-4145-8860-5F15C4B72F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2971800"/>
            <a:ext cx="457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1" name="Line 15">
            <a:extLst>
              <a:ext uri="{FF2B5EF4-FFF2-40B4-BE49-F238E27FC236}">
                <a16:creationId xmlns:a16="http://schemas.microsoft.com/office/drawing/2014/main" id="{28597995-1BF0-4F3F-BD62-A659BE2EA0F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429000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19">
            <a:extLst>
              <a:ext uri="{FF2B5EF4-FFF2-40B4-BE49-F238E27FC236}">
                <a16:creationId xmlns:a16="http://schemas.microsoft.com/office/drawing/2014/main" id="{7FF22BCD-7302-4A43-8B3A-9793512A8B63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3479800"/>
            <a:ext cx="7032625" cy="457200"/>
            <a:chOff x="374" y="2281"/>
            <a:chExt cx="4430" cy="288"/>
          </a:xfrm>
        </p:grpSpPr>
        <p:sp>
          <p:nvSpPr>
            <p:cNvPr id="16399" name="Text Box 16">
              <a:extLst>
                <a:ext uri="{FF2B5EF4-FFF2-40B4-BE49-F238E27FC236}">
                  <a16:creationId xmlns:a16="http://schemas.microsoft.com/office/drawing/2014/main" id="{AF074D93-4C22-44C6-81D3-28732F4D8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" y="2281"/>
              <a:ext cx="44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14H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Cr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+ 6Fe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6Fe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+ 2Cr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+ 7H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6400" name="Line 18">
              <a:extLst>
                <a:ext uri="{FF2B5EF4-FFF2-40B4-BE49-F238E27FC236}">
                  <a16:creationId xmlns:a16="http://schemas.microsoft.com/office/drawing/2014/main" id="{E6168BD5-06A7-4D42-9A6D-1FF479510D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2" y="2432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36" name="Text Box 20">
            <a:extLst>
              <a:ext uri="{FF2B5EF4-FFF2-40B4-BE49-F238E27FC236}">
                <a16:creationId xmlns:a16="http://schemas.microsoft.com/office/drawing/2014/main" id="{8C4C6DBA-8B59-49FC-8371-09509D965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22750"/>
            <a:ext cx="922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 startAt="8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Verify that the number of atoms and the charges are balanced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7" name="Text Box 21">
            <a:extLst>
              <a:ext uri="{FF2B5EF4-FFF2-40B4-BE49-F238E27FC236}">
                <a16:creationId xmlns:a16="http://schemas.microsoft.com/office/drawing/2014/main" id="{8A5F4C70-74AB-4DBC-A82C-6CC7943D3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4876800"/>
            <a:ext cx="4554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14x1 – 2 + 6x2 = 24 = 6x3 + 2x3</a:t>
            </a:r>
          </a:p>
        </p:txBody>
      </p:sp>
      <p:sp>
        <p:nvSpPr>
          <p:cNvPr id="9239" name="Text Box 23">
            <a:extLst>
              <a:ext uri="{FF2B5EF4-FFF2-40B4-BE49-F238E27FC236}">
                <a16:creationId xmlns:a16="http://schemas.microsoft.com/office/drawing/2014/main" id="{28730459-0B2C-44D5-A0BB-814409082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502275"/>
            <a:ext cx="8991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 startAt="9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reactions in basic solutions, add OH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to both sides of the equation for every H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that appears in the final equation.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DBD0D-CE36-4E97-B4ED-828A086D2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7C0ED1-992F-4E3C-80C4-ABB7D713A705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Steps For Balancing Redox Reactions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DCB0A99-39F9-44ED-8912-B446747BDC28}"/>
              </a:ext>
            </a:extLst>
          </p:cNvPr>
          <p:cNvSpPr txBox="1">
            <a:spLocks noChangeArrowheads="1"/>
          </p:cNvSpPr>
          <p:nvPr/>
        </p:nvSpPr>
        <p:spPr>
          <a:xfrm>
            <a:off x="506337" y="933450"/>
            <a:ext cx="8229600" cy="60134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None/>
            </a:pPr>
            <a:r>
              <a:rPr lang="en-US" sz="2000" dirty="0"/>
              <a:t>1. Write the two half-reactions representing the redox process.</a:t>
            </a:r>
          </a:p>
          <a:p>
            <a:pPr marL="228600" indent="-228600">
              <a:buNone/>
            </a:pPr>
            <a:r>
              <a:rPr lang="en-US" sz="2000" dirty="0"/>
              <a:t>2. Balance all elements except oxygen and hydrogen.</a:t>
            </a:r>
          </a:p>
          <a:p>
            <a:pPr marL="228600" indent="-228600">
              <a:buNone/>
            </a:pPr>
            <a:r>
              <a:rPr lang="en-US" sz="2000" dirty="0"/>
              <a:t>3. Balance oxygen atoms by adding H</a:t>
            </a:r>
            <a:r>
              <a:rPr lang="en-US" sz="2000" baseline="-25000" dirty="0"/>
              <a:t>2</a:t>
            </a:r>
            <a:r>
              <a:rPr lang="en-US" sz="2000" dirty="0"/>
              <a:t>O molecules.</a:t>
            </a:r>
          </a:p>
          <a:p>
            <a:pPr marL="228600" indent="-228600">
              <a:buNone/>
            </a:pPr>
            <a:r>
              <a:rPr lang="en-US" sz="2000" dirty="0"/>
              <a:t>4. Balance hydrogen atoms by adding H</a:t>
            </a:r>
            <a:r>
              <a:rPr lang="en-US" sz="2000" baseline="30000" dirty="0"/>
              <a:t>+</a:t>
            </a:r>
            <a:r>
              <a:rPr lang="en-US" sz="2000" dirty="0"/>
              <a:t> ions.</a:t>
            </a:r>
          </a:p>
          <a:p>
            <a:pPr marL="228600" indent="-228600">
              <a:buNone/>
            </a:pPr>
            <a:r>
              <a:rPr lang="en-US" sz="2000" dirty="0"/>
              <a:t>5. Balance charge by adding electrons.</a:t>
            </a:r>
          </a:p>
          <a:p>
            <a:pPr marL="228600" indent="-228600">
              <a:buNone/>
            </a:pPr>
            <a:r>
              <a:rPr lang="en-US" sz="2000" dirty="0"/>
              <a:t>6. If necessary, multiply each half-reaction’s coefficients by the smallest possible integers to yield equal numbers of electrons in each.</a:t>
            </a:r>
          </a:p>
          <a:p>
            <a:pPr marL="228600" indent="-228600">
              <a:buNone/>
            </a:pPr>
            <a:r>
              <a:rPr lang="en-US" sz="2000" dirty="0"/>
              <a:t>7. Add the balanced half-reactions together and simplify by removing species that appear on both sides of the equation.</a:t>
            </a:r>
          </a:p>
          <a:p>
            <a:pPr marL="228600" indent="-228600">
              <a:buNone/>
            </a:pPr>
            <a:r>
              <a:rPr lang="en-US" sz="2000" dirty="0"/>
              <a:t>8. For reactions occurring in basic media (excess hydroxide ions), carry out these additional steps:</a:t>
            </a:r>
          </a:p>
          <a:p>
            <a:pPr marL="685800" indent="-228600">
              <a:buNone/>
            </a:pPr>
            <a:r>
              <a:rPr lang="en-US" sz="2000" dirty="0"/>
              <a:t>a. Add OH</a:t>
            </a:r>
            <a:r>
              <a:rPr lang="en-US" sz="2000" baseline="30000" dirty="0"/>
              <a:t>−</a:t>
            </a:r>
            <a:r>
              <a:rPr lang="en-US" sz="2000" dirty="0"/>
              <a:t> ions to both sides of the equation in numbers equal to the number of H</a:t>
            </a:r>
            <a:r>
              <a:rPr lang="en-US" sz="2000" baseline="30000" dirty="0"/>
              <a:t>+</a:t>
            </a:r>
            <a:r>
              <a:rPr lang="en-US" sz="2000" dirty="0"/>
              <a:t> ions.</a:t>
            </a:r>
          </a:p>
          <a:p>
            <a:pPr marL="685800" indent="-228600">
              <a:buNone/>
            </a:pPr>
            <a:r>
              <a:rPr lang="en-US" sz="2000" dirty="0"/>
              <a:t>b. On the side of the equation containing both H</a:t>
            </a:r>
            <a:r>
              <a:rPr lang="en-US" sz="2000" baseline="30000" dirty="0"/>
              <a:t>+</a:t>
            </a:r>
            <a:r>
              <a:rPr lang="en-US" sz="2000" dirty="0"/>
              <a:t> and OH</a:t>
            </a:r>
            <a:r>
              <a:rPr lang="en-US" sz="2000" baseline="30000" dirty="0"/>
              <a:t>−</a:t>
            </a:r>
            <a:r>
              <a:rPr lang="en-US" sz="2000" dirty="0"/>
              <a:t> ions, combine these ions to yield water molecules.</a:t>
            </a:r>
          </a:p>
          <a:p>
            <a:pPr marL="685800" indent="-228600">
              <a:buNone/>
            </a:pPr>
            <a:r>
              <a:rPr lang="en-US" sz="2000" dirty="0"/>
              <a:t>c. Simplify the equation by removing any redundant water molecules.</a:t>
            </a:r>
          </a:p>
          <a:p>
            <a:pPr marL="228600" indent="-228600">
              <a:buNone/>
            </a:pPr>
            <a:r>
              <a:rPr lang="en-US" sz="2000" dirty="0"/>
              <a:t>9. Finally, check to see that both the number of atoms and the total charges are balanced.</a:t>
            </a:r>
            <a:endParaRPr lang="en-US" sz="1600" dirty="0">
              <a:ea typeface="Osaka" charset="0"/>
              <a:cs typeface="ＭＳ Ｐゴシック" charset="-128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D3C2F43-DAC8-48B4-B99B-6D17044A72AB}"/>
              </a:ext>
            </a:extLst>
          </p:cNvPr>
          <p:cNvSpPr/>
          <p:nvPr/>
        </p:nvSpPr>
        <p:spPr>
          <a:xfrm>
            <a:off x="932281" y="1703178"/>
            <a:ext cx="7200900" cy="3451644"/>
          </a:xfrm>
          <a:prstGeom prst="roundRect">
            <a:avLst/>
          </a:prstGeom>
          <a:solidFill>
            <a:srgbClr val="9933FF"/>
          </a:solidFill>
          <a:ln>
            <a:solidFill>
              <a:srgbClr val="99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is important!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But…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It’s a relic of the 1800s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Maybe the most boring aspect of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echem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Modern electrochemist do not do this. </a:t>
            </a:r>
          </a:p>
        </p:txBody>
      </p:sp>
    </p:spTree>
    <p:extLst>
      <p:ext uri="{BB962C8B-B14F-4D97-AF65-F5344CB8AC3E}">
        <p14:creationId xmlns:p14="http://schemas.microsoft.com/office/powerpoint/2010/main" val="198171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7F0DCFD-45EF-4B76-AAC3-E20496B9C8B5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Modern Electrochemistry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265C4D-7FC9-429F-8C85-EBB784C9C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83" y="1336686"/>
            <a:ext cx="2665350" cy="17074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901249-B6D7-47CE-9AA5-E7958F230FD2}"/>
              </a:ext>
            </a:extLst>
          </p:cNvPr>
          <p:cNvSpPr/>
          <p:nvPr/>
        </p:nvSpPr>
        <p:spPr>
          <a:xfrm>
            <a:off x="0" y="96409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  <a:latin typeface="Arial"/>
              </a:rPr>
              <a:t>Solar Cells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C2D47-F000-4042-B1B4-27921E5A6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416" y="1323994"/>
            <a:ext cx="1925496" cy="15689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07784A-0D7B-4FFE-B108-E6E078ED5D31}"/>
              </a:ext>
            </a:extLst>
          </p:cNvPr>
          <p:cNvSpPr/>
          <p:nvPr/>
        </p:nvSpPr>
        <p:spPr>
          <a:xfrm>
            <a:off x="4572000" y="96409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  <a:latin typeface="Arial"/>
              </a:rPr>
              <a:t>LEDs</a:t>
            </a:r>
            <a:endParaRPr lang="en-US" sz="2400" dirty="0"/>
          </a:p>
        </p:txBody>
      </p:sp>
      <p:pic>
        <p:nvPicPr>
          <p:cNvPr id="11268" name="Picture 4" descr="Image result for transistors electron diagram">
            <a:extLst>
              <a:ext uri="{FF2B5EF4-FFF2-40B4-BE49-F238E27FC236}">
                <a16:creationId xmlns:a16="http://schemas.microsoft.com/office/drawing/2014/main" id="{012B3F58-64CD-4B86-BF50-2B9F09FA7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9" y="3850739"/>
            <a:ext cx="3011729" cy="142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742E83-5826-4A8F-B59A-4E427C5F7477}"/>
              </a:ext>
            </a:extLst>
          </p:cNvPr>
          <p:cNvSpPr/>
          <p:nvPr/>
        </p:nvSpPr>
        <p:spPr>
          <a:xfrm>
            <a:off x="0" y="3242014"/>
            <a:ext cx="2608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  <a:latin typeface="Arial"/>
              </a:rPr>
              <a:t>LCDs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0DD43-99EB-46AB-A6BF-284DD3BC13E9}"/>
              </a:ext>
            </a:extLst>
          </p:cNvPr>
          <p:cNvSpPr txBox="1"/>
          <p:nvPr/>
        </p:nvSpPr>
        <p:spPr>
          <a:xfrm>
            <a:off x="706836" y="6129317"/>
            <a:ext cx="7730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Basically, anything that generates or runs on electricity!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AC7CD6-CAA0-4818-B3A9-A969398C7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3" y="3803460"/>
            <a:ext cx="2741311" cy="14440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EC32C6-0AC7-4E36-92A2-DB1BEBF4A2D7}"/>
              </a:ext>
            </a:extLst>
          </p:cNvPr>
          <p:cNvSpPr/>
          <p:nvPr/>
        </p:nvSpPr>
        <p:spPr>
          <a:xfrm>
            <a:off x="6012879" y="3242014"/>
            <a:ext cx="2682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  <a:latin typeface="Arial"/>
              </a:rPr>
              <a:t>Transistors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457A32-A0E4-4DC6-9BC8-E5935F35F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114" y="3644572"/>
            <a:ext cx="2853117" cy="22218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18DB38-CBC8-43B2-A042-BC55ECF1759B}"/>
              </a:ext>
            </a:extLst>
          </p:cNvPr>
          <p:cNvSpPr/>
          <p:nvPr/>
        </p:nvSpPr>
        <p:spPr>
          <a:xfrm>
            <a:off x="3230107" y="3235863"/>
            <a:ext cx="2682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90"/>
                </a:solidFill>
                <a:latin typeface="Arial"/>
              </a:rPr>
              <a:t>Biosensors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88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8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6C5D6-A139-43CE-8AD6-DAB9EEFFF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54" y="1143324"/>
            <a:ext cx="8756691" cy="5388106"/>
          </a:xfrm>
        </p:spPr>
        <p:txBody>
          <a:bodyPr>
            <a:normAutofit fontScale="85000" lnSpcReduction="20000"/>
          </a:bodyPr>
          <a:lstStyle/>
          <a:p>
            <a:pPr marL="182880" lvl="0" indent="-182880">
              <a:buClr>
                <a:srgbClr val="93A299"/>
              </a:buClr>
              <a:buSzPct val="85000"/>
            </a:pPr>
            <a:r>
              <a:rPr lang="en-US" sz="2800" b="1" i="1" dirty="0">
                <a:solidFill>
                  <a:srgbClr val="000090"/>
                </a:solidFill>
                <a:latin typeface="Arial"/>
              </a:rPr>
              <a:t>Electrochemistry </a:t>
            </a:r>
            <a:r>
              <a:rPr lang="en-US" sz="2800" dirty="0">
                <a:solidFill>
                  <a:srgbClr val="292934"/>
                </a:solidFill>
                <a:latin typeface="Arial"/>
              </a:rPr>
              <a:t>is the study of the interconversion of electrical and chemical energy.</a:t>
            </a:r>
          </a:p>
          <a:p>
            <a:pPr marL="182880" indent="-182880">
              <a:buClr>
                <a:srgbClr val="93A299"/>
              </a:buClr>
              <a:buSzPct val="85000"/>
            </a:pPr>
            <a:endParaRPr lang="en-US" sz="2800" b="1" i="1" dirty="0">
              <a:solidFill>
                <a:srgbClr val="000090"/>
              </a:solidFill>
              <a:latin typeface="Arial"/>
            </a:endParaRPr>
          </a:p>
          <a:p>
            <a:pPr marL="182880" indent="-182880">
              <a:buClr>
                <a:srgbClr val="93A299"/>
              </a:buClr>
              <a:buSzPct val="85000"/>
            </a:pPr>
            <a:r>
              <a:rPr lang="en-US" sz="2800" b="1" i="1" dirty="0">
                <a:solidFill>
                  <a:srgbClr val="000090"/>
                </a:solidFill>
                <a:latin typeface="Arial"/>
              </a:rPr>
              <a:t>Electricity </a:t>
            </a:r>
            <a:r>
              <a:rPr lang="en-US" sz="2800" dirty="0">
                <a:solidFill>
                  <a:srgbClr val="292934"/>
                </a:solidFill>
                <a:latin typeface="Arial"/>
              </a:rPr>
              <a:t>is the presence and flow of electrical charge (electrons or ions).  </a:t>
            </a:r>
          </a:p>
          <a:p>
            <a:pPr marL="182880" indent="-182880">
              <a:buClr>
                <a:srgbClr val="93A299"/>
              </a:buClr>
              <a:buSzPct val="85000"/>
            </a:pPr>
            <a:endParaRPr lang="en-US" sz="2800" dirty="0">
              <a:solidFill>
                <a:srgbClr val="292934"/>
              </a:solidFill>
              <a:latin typeface="Arial"/>
            </a:endParaRPr>
          </a:p>
          <a:p>
            <a:pPr marL="182880" indent="-182880">
              <a:buClr>
                <a:srgbClr val="93A299"/>
              </a:buClr>
              <a:buSzPct val="85000"/>
            </a:pPr>
            <a:r>
              <a:rPr lang="en-US" sz="2800" b="1" i="1" dirty="0">
                <a:solidFill>
                  <a:srgbClr val="000090"/>
                </a:solidFill>
                <a:latin typeface="Arial"/>
              </a:rPr>
              <a:t>Current </a:t>
            </a:r>
            <a:r>
              <a:rPr lang="en-US" sz="2800" dirty="0">
                <a:solidFill>
                  <a:srgbClr val="292934"/>
                </a:solidFill>
                <a:latin typeface="Arial"/>
              </a:rPr>
              <a:t>is the rate of flow of charge (SI unit: ampere, A).  </a:t>
            </a:r>
          </a:p>
          <a:p>
            <a:pPr marL="182880" indent="-182880">
              <a:buClr>
                <a:srgbClr val="93A299"/>
              </a:buClr>
              <a:buSzPct val="85000"/>
            </a:pPr>
            <a:endParaRPr lang="en-US" sz="2800" b="1" i="1" dirty="0">
              <a:solidFill>
                <a:srgbClr val="000090"/>
              </a:solidFill>
              <a:latin typeface="Arial"/>
            </a:endParaRPr>
          </a:p>
          <a:p>
            <a:pPr marL="182880" indent="-182880">
              <a:buClr>
                <a:srgbClr val="93A299"/>
              </a:buClr>
              <a:buSzPct val="85000"/>
            </a:pPr>
            <a:r>
              <a:rPr lang="en-US" sz="2800" b="1" i="1" dirty="0">
                <a:solidFill>
                  <a:srgbClr val="000090"/>
                </a:solidFill>
                <a:latin typeface="Arial"/>
              </a:rPr>
              <a:t>Potential </a:t>
            </a:r>
            <a:r>
              <a:rPr lang="en-US" sz="2800" dirty="0">
                <a:solidFill>
                  <a:srgbClr val="292934"/>
                </a:solidFill>
                <a:latin typeface="Arial"/>
              </a:rPr>
              <a:t>is the ability of the electric field to do work on the charge (SI unit: Volt, V).  </a:t>
            </a:r>
          </a:p>
          <a:p>
            <a:pPr marL="182880" indent="-182880">
              <a:buClr>
                <a:srgbClr val="93A299"/>
              </a:buClr>
              <a:buSzPct val="85000"/>
            </a:pPr>
            <a:endParaRPr lang="en-US" sz="2800" dirty="0">
              <a:solidFill>
                <a:srgbClr val="292934"/>
              </a:solidFill>
              <a:latin typeface="Arial"/>
            </a:endParaRPr>
          </a:p>
          <a:p>
            <a:pPr marL="182880" indent="-182880">
              <a:buClr>
                <a:srgbClr val="93A299"/>
              </a:buClr>
              <a:buSzPct val="85000"/>
            </a:pPr>
            <a:r>
              <a:rPr lang="en-US" sz="2800" b="1" i="1" dirty="0">
                <a:solidFill>
                  <a:srgbClr val="000090"/>
                </a:solidFill>
                <a:latin typeface="Arial"/>
              </a:rPr>
              <a:t>Electric Circuit- </a:t>
            </a:r>
            <a:r>
              <a:rPr lang="en-US" sz="2800" dirty="0">
                <a:solidFill>
                  <a:srgbClr val="292934"/>
                </a:solidFill>
                <a:latin typeface="Arial"/>
              </a:rPr>
              <a:t>the path of the flow of current. The flow is generated by a potential difference between two points.</a:t>
            </a:r>
          </a:p>
          <a:p>
            <a:pPr marL="182880" indent="-182880">
              <a:buClr>
                <a:srgbClr val="93A299"/>
              </a:buClr>
              <a:buSzPct val="85000"/>
            </a:pPr>
            <a:endParaRPr lang="en-US" sz="2800" dirty="0">
              <a:solidFill>
                <a:srgbClr val="292934"/>
              </a:solidFill>
              <a:latin typeface="Arial"/>
            </a:endParaRPr>
          </a:p>
          <a:p>
            <a:pPr marL="182880" indent="-182880">
              <a:buClr>
                <a:srgbClr val="93A299"/>
              </a:buClr>
              <a:buSzPct val="85000"/>
            </a:pPr>
            <a:r>
              <a:rPr lang="en-US" sz="2800" b="1" i="1" dirty="0">
                <a:solidFill>
                  <a:srgbClr val="000090"/>
                </a:solidFill>
                <a:latin typeface="Arial"/>
              </a:rPr>
              <a:t>REDOX- </a:t>
            </a:r>
            <a:r>
              <a:rPr lang="en-US" sz="2800" dirty="0">
                <a:solidFill>
                  <a:srgbClr val="292934"/>
                </a:solidFill>
                <a:latin typeface="Arial"/>
              </a:rPr>
              <a:t>chemical oxidation and reduction reactions.</a:t>
            </a:r>
          </a:p>
          <a:p>
            <a:pPr marL="182880" indent="-182880">
              <a:buClr>
                <a:srgbClr val="93A299"/>
              </a:buClr>
              <a:buSzPct val="85000"/>
            </a:pPr>
            <a:endParaRPr lang="en-US" sz="2800" dirty="0">
              <a:solidFill>
                <a:srgbClr val="292934"/>
              </a:solidFill>
              <a:latin typeface="Arial"/>
            </a:endParaRPr>
          </a:p>
          <a:p>
            <a:pPr marL="182880" indent="-182880">
              <a:buClr>
                <a:srgbClr val="93A299"/>
              </a:buClr>
              <a:buSzPct val="85000"/>
            </a:pPr>
            <a:endParaRPr lang="en-US" sz="2800" dirty="0">
              <a:solidFill>
                <a:srgbClr val="292934"/>
              </a:solidFill>
              <a:latin typeface="Arial"/>
            </a:endParaRPr>
          </a:p>
          <a:p>
            <a:pPr marL="182880" indent="-182880">
              <a:buClr>
                <a:srgbClr val="93A299"/>
              </a:buClr>
              <a:buSzPct val="85000"/>
            </a:pPr>
            <a:endParaRPr lang="en-US" sz="2800" b="1" i="1" dirty="0">
              <a:solidFill>
                <a:srgbClr val="000090"/>
              </a:solidFill>
              <a:latin typeface="Arial"/>
            </a:endParaRP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0B9C9-996D-49F3-B88B-FA54EC5D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F0DCFD-45EF-4B76-AAC3-E20496B9C8B5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Electrochemistry Terminology</a:t>
            </a:r>
          </a:p>
        </p:txBody>
      </p:sp>
    </p:spTree>
    <p:extLst>
      <p:ext uri="{BB962C8B-B14F-4D97-AF65-F5344CB8AC3E}">
        <p14:creationId xmlns:p14="http://schemas.microsoft.com/office/powerpoint/2010/main" val="1261941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intechopen.com/media/chapter/55523/media/F1.png">
            <a:extLst>
              <a:ext uri="{FF2B5EF4-FFF2-40B4-BE49-F238E27FC236}">
                <a16:creationId xmlns:a16="http://schemas.microsoft.com/office/drawing/2014/main" id="{F9C71ADB-FED2-48EF-8712-285988B3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618" y="1019643"/>
            <a:ext cx="5382764" cy="541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8ECF345-655F-44F5-9C89-A1F6C3F407D9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Modern </a:t>
            </a:r>
            <a:r>
              <a:rPr lang="en-US" sz="4000" u="sng" dirty="0" err="1">
                <a:solidFill>
                  <a:prstClr val="black"/>
                </a:solidFill>
                <a:latin typeface="Calibri"/>
              </a:rPr>
              <a:t>Bioelectrochemistry</a:t>
            </a:r>
            <a:endParaRPr lang="en-US" sz="4000" u="sng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9499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A0FE2-1590-40E9-BDDC-9A37CD4390D0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But First…Some History</a:t>
            </a:r>
          </a:p>
        </p:txBody>
      </p:sp>
      <p:pic>
        <p:nvPicPr>
          <p:cNvPr id="3" name="Picture Placeholder 2" descr="CNX_Chem_17_01_Electric.jpg">
            <a:extLst>
              <a:ext uri="{FF2B5EF4-FFF2-40B4-BE49-F238E27FC236}">
                <a16:creationId xmlns:a16="http://schemas.microsoft.com/office/drawing/2014/main" id="{0D8C8E30-6E14-4CA9-8A2C-13C0177EC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4" r="55333" b="-687"/>
          <a:stretch/>
        </p:blipFill>
        <p:spPr>
          <a:xfrm>
            <a:off x="235215" y="1061941"/>
            <a:ext cx="4202149" cy="2545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538739-B5BC-4F07-8F80-FEB71D4AF2CD}"/>
              </a:ext>
            </a:extLst>
          </p:cNvPr>
          <p:cNvSpPr/>
          <p:nvPr/>
        </p:nvSpPr>
        <p:spPr>
          <a:xfrm>
            <a:off x="-83335" y="6306039"/>
            <a:ext cx="34904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Thales of </a:t>
            </a:r>
            <a:r>
              <a:rPr kumimoji="0" lang="en-US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Miletos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(600 BC)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BABCBB-AAED-4EF0-9443-99ABA751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230" y="1061941"/>
            <a:ext cx="3585827" cy="2545146"/>
          </a:xfrm>
          <a:prstGeom prst="rect">
            <a:avLst/>
          </a:prstGeom>
        </p:spPr>
      </p:pic>
      <p:pic>
        <p:nvPicPr>
          <p:cNvPr id="9218" name="Picture 2" descr="Related image">
            <a:extLst>
              <a:ext uri="{FF2B5EF4-FFF2-40B4-BE49-F238E27FC236}">
                <a16:creationId xmlns:a16="http://schemas.microsoft.com/office/drawing/2014/main" id="{D1001FD5-599B-4A31-ACB5-71AC31B27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4" y="3995770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amber static">
            <a:extLst>
              <a:ext uri="{FF2B5EF4-FFF2-40B4-BE49-F238E27FC236}">
                <a16:creationId xmlns:a16="http://schemas.microsoft.com/office/drawing/2014/main" id="{37904B53-60BA-4429-8DF9-5286D8F2D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237" y="4159787"/>
            <a:ext cx="5863365" cy="190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7CC59-2441-48AF-9A73-0D26AD1F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DEB375-794B-4AE4-8030-5C4932E7963E}"/>
              </a:ext>
            </a:extLst>
          </p:cNvPr>
          <p:cNvSpPr/>
          <p:nvPr/>
        </p:nvSpPr>
        <p:spPr>
          <a:xfrm>
            <a:off x="1051621" y="3216534"/>
            <a:ext cx="2897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Otto von Guericke (1663)</a:t>
            </a:r>
          </a:p>
        </p:txBody>
      </p:sp>
      <p:pic>
        <p:nvPicPr>
          <p:cNvPr id="10242" name="Picture 2" descr="Related image">
            <a:extLst>
              <a:ext uri="{FF2B5EF4-FFF2-40B4-BE49-F238E27FC236}">
                <a16:creationId xmlns:a16="http://schemas.microsoft.com/office/drawing/2014/main" id="{42686720-707D-4CC9-9CFF-F25C117F4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82" y="1050715"/>
            <a:ext cx="3919689" cy="224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001714B-9226-4347-B21C-A0101E5AA35A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More History</a:t>
            </a:r>
          </a:p>
        </p:txBody>
      </p:sp>
      <p:pic>
        <p:nvPicPr>
          <p:cNvPr id="10244" name="Picture 4" descr="Image result for leyden jar">
            <a:extLst>
              <a:ext uri="{FF2B5EF4-FFF2-40B4-BE49-F238E27FC236}">
                <a16:creationId xmlns:a16="http://schemas.microsoft.com/office/drawing/2014/main" id="{03341B3B-1ADD-4465-A942-15D65551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004" y="988447"/>
            <a:ext cx="14287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AC09ED-9682-4393-997F-7521775E75BD}"/>
              </a:ext>
            </a:extLst>
          </p:cNvPr>
          <p:cNvSpPr/>
          <p:nvPr/>
        </p:nvSpPr>
        <p:spPr>
          <a:xfrm>
            <a:off x="5524959" y="3198247"/>
            <a:ext cx="26648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Lyden</a:t>
            </a:r>
            <a:r>
              <a:rPr lang="en-US" sz="2000" dirty="0"/>
              <a:t> Jar (1745)</a:t>
            </a:r>
          </a:p>
        </p:txBody>
      </p:sp>
      <p:pic>
        <p:nvPicPr>
          <p:cNvPr id="13" name="Picture 2" descr="http://www.sonofthesouth.net/revolutionary-war/patriots/franklin-experiment-kite.jpg">
            <a:extLst>
              <a:ext uri="{FF2B5EF4-FFF2-40B4-BE49-F238E27FC236}">
                <a16:creationId xmlns:a16="http://schemas.microsoft.com/office/drawing/2014/main" id="{FFBB097A-BE69-4741-BC29-EEE6E930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923" y="3715854"/>
            <a:ext cx="3676154" cy="249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FE3D59-C1B2-4A96-848A-BBBB5A95F7DE}"/>
              </a:ext>
            </a:extLst>
          </p:cNvPr>
          <p:cNvSpPr/>
          <p:nvPr/>
        </p:nvSpPr>
        <p:spPr>
          <a:xfrm>
            <a:off x="3568328" y="6238845"/>
            <a:ext cx="2210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Ben Franklin (1740)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27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luigi galvani">
            <a:extLst>
              <a:ext uri="{FF2B5EF4-FFF2-40B4-BE49-F238E27FC236}">
                <a16:creationId xmlns:a16="http://schemas.microsoft.com/office/drawing/2014/main" id="{A3AAC0DB-69E4-4BC9-B87A-4E017BD3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27" y="1304884"/>
            <a:ext cx="1782056" cy="173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32EFC7-06D9-4AC2-8656-D0B8BAC33700}"/>
              </a:ext>
            </a:extLst>
          </p:cNvPr>
          <p:cNvSpPr/>
          <p:nvPr/>
        </p:nvSpPr>
        <p:spPr>
          <a:xfrm>
            <a:off x="50125" y="6316955"/>
            <a:ext cx="4499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Mixed metal wire = stronger contractions</a:t>
            </a:r>
          </a:p>
        </p:txBody>
      </p:sp>
      <p:pic>
        <p:nvPicPr>
          <p:cNvPr id="7170" name="Picture 2" descr="https://cdn.the-scientist.com/assets/articleNo/41872/iImg/25020/b25d65c4-3a6e-43f3-b860-7e7b483518e9-animal-electricity-circa-1781.jpg">
            <a:extLst>
              <a:ext uri="{FF2B5EF4-FFF2-40B4-BE49-F238E27FC236}">
                <a16:creationId xmlns:a16="http://schemas.microsoft.com/office/drawing/2014/main" id="{29492A2B-A32A-4862-BC06-9EA262807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4" y="3911815"/>
            <a:ext cx="4275805" cy="24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06D62F-0D85-4854-AAE9-03DBE726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865" y="940556"/>
            <a:ext cx="3941959" cy="24884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F211CE-51F3-4078-81A1-0EC9D959A020}"/>
              </a:ext>
            </a:extLst>
          </p:cNvPr>
          <p:cNvSpPr/>
          <p:nvPr/>
        </p:nvSpPr>
        <p:spPr>
          <a:xfrm>
            <a:off x="919759" y="841660"/>
            <a:ext cx="3047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dirty="0"/>
              <a:t>Luigi Galvani (1770)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97B68E-8D62-457B-B840-EB48F66DF20D}"/>
              </a:ext>
            </a:extLst>
          </p:cNvPr>
          <p:cNvSpPr/>
          <p:nvPr/>
        </p:nvSpPr>
        <p:spPr>
          <a:xfrm>
            <a:off x="698602" y="2979948"/>
            <a:ext cx="316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Surgeon and Anatomist</a:t>
            </a:r>
          </a:p>
          <a:p>
            <a:pPr algn="ctr"/>
            <a:r>
              <a:rPr lang="en-US" sz="2000" dirty="0"/>
              <a:t>Also studied static electricity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D0325C-9EB6-4EE9-AE44-8CE097BF3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112" y="3803848"/>
            <a:ext cx="4086712" cy="21135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632857-7E2A-4EB2-B40C-D531947C7CFF}"/>
              </a:ext>
            </a:extLst>
          </p:cNvPr>
          <p:cNvSpPr/>
          <p:nvPr/>
        </p:nvSpPr>
        <p:spPr>
          <a:xfrm>
            <a:off x="4608121" y="6059107"/>
            <a:ext cx="4499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Galvani concluded that the metals helped release the “</a:t>
            </a:r>
            <a:r>
              <a:rPr lang="en-US" b="1" dirty="0"/>
              <a:t>animal electricity” </a:t>
            </a:r>
            <a:r>
              <a:rPr lang="en-US" dirty="0"/>
              <a:t>in nerves.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1D8CCAE-8C73-4CC5-BD7B-2B63484DCE88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More History</a:t>
            </a:r>
          </a:p>
        </p:txBody>
      </p:sp>
    </p:spTree>
    <p:extLst>
      <p:ext uri="{BB962C8B-B14F-4D97-AF65-F5344CB8AC3E}">
        <p14:creationId xmlns:p14="http://schemas.microsoft.com/office/powerpoint/2010/main" val="237140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4/VoltaBattery.JPG/250px-VoltaBattery.JPG">
            <a:extLst>
              <a:ext uri="{FF2B5EF4-FFF2-40B4-BE49-F238E27FC236}">
                <a16:creationId xmlns:a16="http://schemas.microsoft.com/office/drawing/2014/main" id="{AB30EEE1-5528-4791-BB59-5C16A8E3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10" y="3146872"/>
            <a:ext cx="2627117" cy="34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galvani vs volta">
            <a:extLst>
              <a:ext uri="{FF2B5EF4-FFF2-40B4-BE49-F238E27FC236}">
                <a16:creationId xmlns:a16="http://schemas.microsoft.com/office/drawing/2014/main" id="{11AC9F74-DDA8-4611-B926-482659AA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10" y="206877"/>
            <a:ext cx="4089562" cy="26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F4DC39-89EA-487E-838F-35F5309FF271}"/>
              </a:ext>
            </a:extLst>
          </p:cNvPr>
          <p:cNvSpPr/>
          <p:nvPr/>
        </p:nvSpPr>
        <p:spPr>
          <a:xfrm>
            <a:off x="6580672" y="66575"/>
            <a:ext cx="2563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/>
              <a:t>Luigi Galvani </a:t>
            </a:r>
          </a:p>
          <a:p>
            <a:pPr algn="ctr"/>
            <a:r>
              <a:rPr lang="en-US" altLang="en-US" sz="2800" dirty="0"/>
              <a:t>1770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A62BA0-6CAE-4ECD-919D-771642DBF46B}"/>
              </a:ext>
            </a:extLst>
          </p:cNvPr>
          <p:cNvSpPr/>
          <p:nvPr/>
        </p:nvSpPr>
        <p:spPr>
          <a:xfrm>
            <a:off x="6390328" y="1112576"/>
            <a:ext cx="2753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Electricity is generate by the animal.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F277AC-8A88-40C0-B340-3AAAA0248538}"/>
              </a:ext>
            </a:extLst>
          </p:cNvPr>
          <p:cNvSpPr/>
          <p:nvPr/>
        </p:nvSpPr>
        <p:spPr>
          <a:xfrm>
            <a:off x="-95249" y="73584"/>
            <a:ext cx="2638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Alessandro Volta </a:t>
            </a:r>
            <a:r>
              <a:rPr lang="en-US" altLang="en-US" sz="2800" dirty="0"/>
              <a:t>1774</a:t>
            </a:r>
            <a:endParaRPr lang="en-US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D37DED-F605-4D55-8D9B-1C7EE8B40756}"/>
              </a:ext>
            </a:extLst>
          </p:cNvPr>
          <p:cNvSpPr/>
          <p:nvPr/>
        </p:nvSpPr>
        <p:spPr>
          <a:xfrm>
            <a:off x="-131281" y="1125935"/>
            <a:ext cx="2753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I don’t believe you.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It’s the metals.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2567AD-61D8-4719-94BF-25F454602BF0}"/>
              </a:ext>
            </a:extLst>
          </p:cNvPr>
          <p:cNvSpPr/>
          <p:nvPr/>
        </p:nvSpPr>
        <p:spPr>
          <a:xfrm>
            <a:off x="1" y="4245117"/>
            <a:ext cx="2491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So he invented the battery!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07716E-F182-479D-A184-26C15B114786}"/>
              </a:ext>
            </a:extLst>
          </p:cNvPr>
          <p:cNvSpPr/>
          <p:nvPr/>
        </p:nvSpPr>
        <p:spPr>
          <a:xfrm>
            <a:off x="20160" y="5326917"/>
            <a:ext cx="2491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AKA: Voltaic Pile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945E9-2920-4D19-A099-288114045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973" y="3564867"/>
            <a:ext cx="2309397" cy="26633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0E82CE6-640B-42EE-8140-E21CF21B5F4E}"/>
              </a:ext>
            </a:extLst>
          </p:cNvPr>
          <p:cNvSpPr/>
          <p:nvPr/>
        </p:nvSpPr>
        <p:spPr>
          <a:xfrm>
            <a:off x="-457200" y="-389387"/>
            <a:ext cx="5029200" cy="3410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8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42DDBA-7872-4813-80B5-5E6E0A1070B1}"/>
              </a:ext>
            </a:extLst>
          </p:cNvPr>
          <p:cNvSpPr/>
          <p:nvPr/>
        </p:nvSpPr>
        <p:spPr>
          <a:xfrm>
            <a:off x="1629588" y="2951701"/>
            <a:ext cx="5884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Volta coined the term "</a:t>
            </a:r>
            <a:r>
              <a:rPr lang="en-US" sz="2400" b="1" dirty="0">
                <a:solidFill>
                  <a:srgbClr val="0000FF"/>
                </a:solidFill>
              </a:rPr>
              <a:t>Galvanism</a:t>
            </a:r>
            <a:r>
              <a:rPr lang="en-US" sz="2400" dirty="0"/>
              <a:t>" for a direct current of electricity produced by chemical action, and not from animals. </a:t>
            </a:r>
          </a:p>
        </p:txBody>
      </p:sp>
      <p:pic>
        <p:nvPicPr>
          <p:cNvPr id="12290" name="Picture 2" descr="Image result for galvani vs volta">
            <a:extLst>
              <a:ext uri="{FF2B5EF4-FFF2-40B4-BE49-F238E27FC236}">
                <a16:creationId xmlns:a16="http://schemas.microsoft.com/office/drawing/2014/main" id="{11AC9F74-DDA8-4611-B926-482659AA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10" y="206877"/>
            <a:ext cx="4089562" cy="26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F4DC39-89EA-487E-838F-35F5309FF271}"/>
              </a:ext>
            </a:extLst>
          </p:cNvPr>
          <p:cNvSpPr/>
          <p:nvPr/>
        </p:nvSpPr>
        <p:spPr>
          <a:xfrm>
            <a:off x="6580672" y="66575"/>
            <a:ext cx="2563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/>
              <a:t>Luigi Galvani </a:t>
            </a:r>
          </a:p>
          <a:p>
            <a:pPr algn="ctr"/>
            <a:r>
              <a:rPr lang="en-US" altLang="en-US" sz="2800" dirty="0"/>
              <a:t>1770</a:t>
            </a:r>
            <a:endParaRPr lang="en-US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F277AC-8A88-40C0-B340-3AAAA0248538}"/>
              </a:ext>
            </a:extLst>
          </p:cNvPr>
          <p:cNvSpPr/>
          <p:nvPr/>
        </p:nvSpPr>
        <p:spPr>
          <a:xfrm>
            <a:off x="-95249" y="73584"/>
            <a:ext cx="2638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Alessandro Volta </a:t>
            </a:r>
            <a:r>
              <a:rPr lang="en-US" altLang="en-US" sz="2800" dirty="0"/>
              <a:t>1774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128E3E-00F7-436F-B2BC-486AA2BBAA75}"/>
              </a:ext>
            </a:extLst>
          </p:cNvPr>
          <p:cNvSpPr/>
          <p:nvPr/>
        </p:nvSpPr>
        <p:spPr>
          <a:xfrm>
            <a:off x="10386" y="1117950"/>
            <a:ext cx="2427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Namesake for the SI unit of Volt.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320D8B-389B-4964-9685-D5C17AE45C2C}"/>
              </a:ext>
            </a:extLst>
          </p:cNvPr>
          <p:cNvSpPr/>
          <p:nvPr/>
        </p:nvSpPr>
        <p:spPr>
          <a:xfrm>
            <a:off x="6653242" y="1123041"/>
            <a:ext cx="24271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Namesake for the Galvanic Cell</a:t>
            </a:r>
          </a:p>
        </p:txBody>
      </p:sp>
      <p:pic>
        <p:nvPicPr>
          <p:cNvPr id="13314" name="Picture 2" descr="Image result for electrocardiogram">
            <a:extLst>
              <a:ext uri="{FF2B5EF4-FFF2-40B4-BE49-F238E27FC236}">
                <a16:creationId xmlns:a16="http://schemas.microsoft.com/office/drawing/2014/main" id="{FAAAB6B1-9064-4CEC-924A-4740C089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242" y="4536459"/>
            <a:ext cx="2958608" cy="210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>
            <a:extLst>
              <a:ext uri="{FF2B5EF4-FFF2-40B4-BE49-F238E27FC236}">
                <a16:creationId xmlns:a16="http://schemas.microsoft.com/office/drawing/2014/main" id="{4A46240B-5847-4BBC-B06A-366BA4781B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" y="4219769"/>
            <a:ext cx="2736008" cy="26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3D9844-9283-4386-8B86-F07233A6A457}"/>
              </a:ext>
            </a:extLst>
          </p:cNvPr>
          <p:cNvSpPr/>
          <p:nvPr/>
        </p:nvSpPr>
        <p:spPr>
          <a:xfrm>
            <a:off x="2981396" y="5125101"/>
            <a:ext cx="2958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Turns out they were both partially right.</a:t>
            </a:r>
          </a:p>
        </p:txBody>
      </p:sp>
    </p:spTree>
    <p:extLst>
      <p:ext uri="{BB962C8B-B14F-4D97-AF65-F5344CB8AC3E}">
        <p14:creationId xmlns:p14="http://schemas.microsoft.com/office/powerpoint/2010/main" val="32212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87E3DB4-E09F-447E-84E9-A62077DA4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72" y="2903394"/>
            <a:ext cx="3323892" cy="269604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7068E6-A543-4421-9C26-23AA6E1D1EB0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Humans Harness Electricity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5655D-55EE-4D76-9FCB-2CD20642D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75" y="979657"/>
            <a:ext cx="1466850" cy="225742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86BB5A-D2C2-4595-B521-DB050B1CF408}"/>
              </a:ext>
            </a:extLst>
          </p:cNvPr>
          <p:cNvCxnSpPr>
            <a:cxnSpLocks/>
          </p:cNvCxnSpPr>
          <p:nvPr/>
        </p:nvCxnSpPr>
        <p:spPr>
          <a:xfrm flipH="1">
            <a:off x="3013561" y="1614291"/>
            <a:ext cx="1060006" cy="32935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45AABC1-E082-46BA-AF3B-C1BD0EBE6933}"/>
              </a:ext>
            </a:extLst>
          </p:cNvPr>
          <p:cNvSpPr/>
          <p:nvPr/>
        </p:nvSpPr>
        <p:spPr>
          <a:xfrm>
            <a:off x="4123319" y="3237082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1774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31685A-1F71-4EAA-986B-5C1243196FF7}"/>
              </a:ext>
            </a:extLst>
          </p:cNvPr>
          <p:cNvSpPr/>
          <p:nvPr/>
        </p:nvSpPr>
        <p:spPr>
          <a:xfrm>
            <a:off x="-45366" y="5975549"/>
            <a:ext cx="3842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William Nicholson and Anthony Carlisle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AEBA19-1B57-4066-B2BC-AAF63C6AC145}"/>
              </a:ext>
            </a:extLst>
          </p:cNvPr>
          <p:cNvSpPr/>
          <p:nvPr/>
        </p:nvSpPr>
        <p:spPr>
          <a:xfrm>
            <a:off x="396625" y="1977485"/>
            <a:ext cx="2958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u="sng" dirty="0"/>
              <a:t>Water Electrolysis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A72B35-AB62-4CDE-ADCE-157814C1B28E}"/>
              </a:ext>
            </a:extLst>
          </p:cNvPr>
          <p:cNvSpPr/>
          <p:nvPr/>
        </p:nvSpPr>
        <p:spPr>
          <a:xfrm>
            <a:off x="1374532" y="2432448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1800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7949F-03B3-4C74-B628-6F988F0748DF}"/>
              </a:ext>
            </a:extLst>
          </p:cNvPr>
          <p:cNvSpPr/>
          <p:nvPr/>
        </p:nvSpPr>
        <p:spPr>
          <a:xfrm>
            <a:off x="5590169" y="2876287"/>
            <a:ext cx="3323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46469"/>
                </a:solidFill>
                <a:latin typeface="abril-text"/>
              </a:rPr>
              <a:t>Isolation of sodium, potassium, barium, calcium, boron, strontium, and magnesium.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D67F08-D18C-4E4A-BDEB-AC7529DDA969}"/>
              </a:ext>
            </a:extLst>
          </p:cNvPr>
          <p:cNvSpPr/>
          <p:nvPr/>
        </p:nvSpPr>
        <p:spPr>
          <a:xfrm>
            <a:off x="6463125" y="2442897"/>
            <a:ext cx="152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1807-1808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66656C-F274-4139-810D-7243B806842D}"/>
              </a:ext>
            </a:extLst>
          </p:cNvPr>
          <p:cNvCxnSpPr>
            <a:cxnSpLocks/>
          </p:cNvCxnSpPr>
          <p:nvPr/>
        </p:nvCxnSpPr>
        <p:spPr>
          <a:xfrm>
            <a:off x="5075667" y="1614291"/>
            <a:ext cx="1060006" cy="32935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EDAD453-F074-4D10-9904-74A471A52306}"/>
              </a:ext>
            </a:extLst>
          </p:cNvPr>
          <p:cNvSpPr/>
          <p:nvPr/>
        </p:nvSpPr>
        <p:spPr>
          <a:xfrm>
            <a:off x="5305426" y="1969762"/>
            <a:ext cx="3838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u="sng" dirty="0"/>
              <a:t>Electro-decomposition</a:t>
            </a:r>
          </a:p>
        </p:txBody>
      </p:sp>
      <p:pic>
        <p:nvPicPr>
          <p:cNvPr id="15366" name="Picture 6" descr="Image result for humphry davy strontium">
            <a:extLst>
              <a:ext uri="{FF2B5EF4-FFF2-40B4-BE49-F238E27FC236}">
                <a16:creationId xmlns:a16="http://schemas.microsoft.com/office/drawing/2014/main" id="{9B973C5B-C066-4DAB-8094-65A45863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15" y="3861293"/>
            <a:ext cx="4244143" cy="211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CF7477D-ED3C-485B-AA44-8AD887D54B28}"/>
              </a:ext>
            </a:extLst>
          </p:cNvPr>
          <p:cNvSpPr/>
          <p:nvPr/>
        </p:nvSpPr>
        <p:spPr>
          <a:xfrm>
            <a:off x="4842815" y="5976934"/>
            <a:ext cx="4188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Humphry Davy</a:t>
            </a:r>
          </a:p>
        </p:txBody>
      </p:sp>
    </p:spTree>
    <p:extLst>
      <p:ext uri="{BB962C8B-B14F-4D97-AF65-F5344CB8AC3E}">
        <p14:creationId xmlns:p14="http://schemas.microsoft.com/office/powerpoint/2010/main" val="51484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7" grpId="0"/>
      <p:bldP spid="22" grpId="0"/>
      <p:bldP spid="24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0B9C9-996D-49F3-B88B-FA54EC5D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F0DCFD-45EF-4B76-AAC3-E20496B9C8B5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Galvanism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C081BE-A581-46E9-A5B1-890FA8F7109D}"/>
              </a:ext>
            </a:extLst>
          </p:cNvPr>
          <p:cNvSpPr txBox="1"/>
          <p:nvPr/>
        </p:nvSpPr>
        <p:spPr>
          <a:xfrm>
            <a:off x="0" y="428071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Why does this give us electricity?</a:t>
            </a:r>
          </a:p>
        </p:txBody>
      </p:sp>
      <p:pic>
        <p:nvPicPr>
          <p:cNvPr id="6" name="Picture 4" descr="https://upload.wikimedia.org/wikipedia/commons/thumb/0/06/Voltaic_pile.svg/250px-Voltaic_pile.svg.png">
            <a:extLst>
              <a:ext uri="{FF2B5EF4-FFF2-40B4-BE49-F238E27FC236}">
                <a16:creationId xmlns:a16="http://schemas.microsoft.com/office/drawing/2014/main" id="{BAD4B159-17A7-4DD7-BA1C-656715F3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36" y="998086"/>
            <a:ext cx="3776927" cy="309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39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226486-072D-4028-8F00-E08FCD6C67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4CA35-FF5D-41E6-929E-0D8D97BE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4EF87-88C9-4974-941A-1096F1CF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35" y="136525"/>
            <a:ext cx="6826665" cy="64553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FFF5BA-D8D2-4C9D-8171-A25E8D72A596}"/>
              </a:ext>
            </a:extLst>
          </p:cNvPr>
          <p:cNvSpPr/>
          <p:nvPr/>
        </p:nvSpPr>
        <p:spPr>
          <a:xfrm>
            <a:off x="1127125" y="5300454"/>
            <a:ext cx="1292226" cy="19219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050F6D-C4DC-464D-A8C5-D1182AA680B2}"/>
              </a:ext>
            </a:extLst>
          </p:cNvPr>
          <p:cNvGrpSpPr/>
          <p:nvPr/>
        </p:nvGrpSpPr>
        <p:grpSpPr>
          <a:xfrm>
            <a:off x="1278999" y="5119340"/>
            <a:ext cx="2465777" cy="114813"/>
            <a:chOff x="3293279" y="6000750"/>
            <a:chExt cx="792946" cy="1270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66C556-BBDA-441D-9D87-086C50E4C494}"/>
                </a:ext>
              </a:extLst>
            </p:cNvPr>
            <p:cNvCxnSpPr/>
            <p:nvPr/>
          </p:nvCxnSpPr>
          <p:spPr>
            <a:xfrm>
              <a:off x="3293279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5D37977-9725-472D-A78F-E04438D9AA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5650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5935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F8A9E-6717-4CAD-B35D-0A8A16B4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78F8A-45DD-488E-8D0A-0611C8528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654" y="1142122"/>
            <a:ext cx="2204469" cy="25423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8AFD6E-DDE2-45D7-8A90-96024B18AB69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Mixed Metal Systems</a:t>
            </a:r>
          </a:p>
        </p:txBody>
      </p:sp>
      <p:pic>
        <p:nvPicPr>
          <p:cNvPr id="21" name="Picture 4" descr="Image result for copper and zinc displacement">
            <a:extLst>
              <a:ext uri="{FF2B5EF4-FFF2-40B4-BE49-F238E27FC236}">
                <a16:creationId xmlns:a16="http://schemas.microsoft.com/office/drawing/2014/main" id="{10F48241-1F8C-493E-9D8F-DBC8557F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36" y="904876"/>
            <a:ext cx="3843114" cy="310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9D9AC35-64FB-41F6-A3A7-B389567094C9}"/>
              </a:ext>
            </a:extLst>
          </p:cNvPr>
          <p:cNvSpPr/>
          <p:nvPr/>
        </p:nvSpPr>
        <p:spPr>
          <a:xfrm>
            <a:off x="5862745" y="1336267"/>
            <a:ext cx="919710" cy="361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Zn(s)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F4C78E-C340-4E3A-8F92-2FBBED8C9A40}"/>
              </a:ext>
            </a:extLst>
          </p:cNvPr>
          <p:cNvSpPr/>
          <p:nvPr/>
        </p:nvSpPr>
        <p:spPr>
          <a:xfrm>
            <a:off x="5684393" y="3072408"/>
            <a:ext cx="72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Cu</a:t>
            </a:r>
            <a:r>
              <a:rPr lang="en-US" altLang="en-US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2+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A51DBD-59AF-48AC-B680-0EA4FD260437}"/>
              </a:ext>
            </a:extLst>
          </p:cNvPr>
          <p:cNvSpPr/>
          <p:nvPr/>
        </p:nvSpPr>
        <p:spPr>
          <a:xfrm>
            <a:off x="7568293" y="2413282"/>
            <a:ext cx="919710" cy="33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Cu(s)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336D34-8162-4771-953C-F2646FC03EC0}"/>
              </a:ext>
            </a:extLst>
          </p:cNvPr>
          <p:cNvSpPr/>
          <p:nvPr/>
        </p:nvSpPr>
        <p:spPr>
          <a:xfrm>
            <a:off x="7646262" y="3042539"/>
            <a:ext cx="722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Zn</a:t>
            </a:r>
            <a:r>
              <a:rPr lang="en-US" altLang="en-US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2+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20B86D-B0D9-410F-BA53-9B947806008A}"/>
              </a:ext>
            </a:extLst>
          </p:cNvPr>
          <p:cNvSpPr/>
          <p:nvPr/>
        </p:nvSpPr>
        <p:spPr>
          <a:xfrm>
            <a:off x="6791325" y="707853"/>
            <a:ext cx="5029200" cy="3410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9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02009-5C37-4024-B1A6-BB19A942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0D613-13B4-40FA-933A-2CC9B5BC3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510" y="230011"/>
            <a:ext cx="6538980" cy="639797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BFCDB8-D1BA-416E-AB9C-7A3540FB7B79}"/>
              </a:ext>
            </a:extLst>
          </p:cNvPr>
          <p:cNvSpPr/>
          <p:nvPr/>
        </p:nvSpPr>
        <p:spPr>
          <a:xfrm>
            <a:off x="1428181" y="5790865"/>
            <a:ext cx="2054694" cy="19546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8AE239-D243-4582-A093-14FF9247561A}"/>
              </a:ext>
            </a:extLst>
          </p:cNvPr>
          <p:cNvGrpSpPr/>
          <p:nvPr/>
        </p:nvGrpSpPr>
        <p:grpSpPr>
          <a:xfrm>
            <a:off x="1542661" y="5635625"/>
            <a:ext cx="2465777" cy="114813"/>
            <a:chOff x="3293279" y="6000750"/>
            <a:chExt cx="792946" cy="12707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2570306-34E0-4C36-B783-09757198D8E3}"/>
                </a:ext>
              </a:extLst>
            </p:cNvPr>
            <p:cNvCxnSpPr/>
            <p:nvPr/>
          </p:nvCxnSpPr>
          <p:spPr>
            <a:xfrm>
              <a:off x="3293279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35FE1A2-155F-4D2F-9B65-73F2C4B0FA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5650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4BF1F0-166B-43A1-ACF3-93BFC6A2E68E}"/>
              </a:ext>
            </a:extLst>
          </p:cNvPr>
          <p:cNvGrpSpPr/>
          <p:nvPr/>
        </p:nvGrpSpPr>
        <p:grpSpPr>
          <a:xfrm>
            <a:off x="1505605" y="6060256"/>
            <a:ext cx="1455083" cy="114813"/>
            <a:chOff x="3286125" y="6000750"/>
            <a:chExt cx="792946" cy="12707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30E3F99-686C-43B2-A841-1BC9C2D21F96}"/>
                </a:ext>
              </a:extLst>
            </p:cNvPr>
            <p:cNvCxnSpPr/>
            <p:nvPr/>
          </p:nvCxnSpPr>
          <p:spPr>
            <a:xfrm>
              <a:off x="3286125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7540420-92D8-44F9-8804-7F2C96C59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8496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E26F5E-A748-4354-A07B-6EB86D02FF93}"/>
              </a:ext>
            </a:extLst>
          </p:cNvPr>
          <p:cNvGrpSpPr/>
          <p:nvPr/>
        </p:nvGrpSpPr>
        <p:grpSpPr>
          <a:xfrm>
            <a:off x="1503430" y="6241537"/>
            <a:ext cx="1009584" cy="114813"/>
            <a:chOff x="3286125" y="6000750"/>
            <a:chExt cx="792946" cy="12707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3778F0E-4EA5-4482-859B-03FF665A5392}"/>
                </a:ext>
              </a:extLst>
            </p:cNvPr>
            <p:cNvCxnSpPr/>
            <p:nvPr/>
          </p:nvCxnSpPr>
          <p:spPr>
            <a:xfrm>
              <a:off x="3286125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4B8A9AE-2D88-42B0-8E05-1180F5CE2D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8496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0F7473-FD0D-4ED1-96F8-AC50F88ECE4A}"/>
              </a:ext>
            </a:extLst>
          </p:cNvPr>
          <p:cNvGrpSpPr/>
          <p:nvPr/>
        </p:nvGrpSpPr>
        <p:grpSpPr>
          <a:xfrm>
            <a:off x="1509956" y="6449194"/>
            <a:ext cx="1847607" cy="114813"/>
            <a:chOff x="3286125" y="6000750"/>
            <a:chExt cx="792946" cy="12707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5781D26-3D88-40F0-B3E1-51E4D28437DF}"/>
                </a:ext>
              </a:extLst>
            </p:cNvPr>
            <p:cNvCxnSpPr/>
            <p:nvPr/>
          </p:nvCxnSpPr>
          <p:spPr>
            <a:xfrm>
              <a:off x="3286125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24A1A6-2055-4773-81D4-413F65E56F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8496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eft Brace 24">
            <a:extLst>
              <a:ext uri="{FF2B5EF4-FFF2-40B4-BE49-F238E27FC236}">
                <a16:creationId xmlns:a16="http://schemas.microsoft.com/office/drawing/2014/main" id="{E819928C-655C-4E16-B318-8D55E6F6BB0A}"/>
              </a:ext>
            </a:extLst>
          </p:cNvPr>
          <p:cNvSpPr/>
          <p:nvPr/>
        </p:nvSpPr>
        <p:spPr>
          <a:xfrm>
            <a:off x="3524236" y="5590451"/>
            <a:ext cx="1197294" cy="984886"/>
          </a:xfrm>
          <a:prstGeom prst="leftBrace">
            <a:avLst>
              <a:gd name="adj1" fmla="val 6574"/>
              <a:gd name="adj2" fmla="val 30055"/>
            </a:avLst>
          </a:prstGeom>
          <a:noFill/>
          <a:ln w="28575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2915E4-9F6F-4B79-911F-567E63C59D33}"/>
              </a:ext>
            </a:extLst>
          </p:cNvPr>
          <p:cNvSpPr txBox="1"/>
          <p:nvPr/>
        </p:nvSpPr>
        <p:spPr>
          <a:xfrm>
            <a:off x="4173122" y="5579122"/>
            <a:ext cx="25299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Precipitation (Ch 15)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Acid-base</a:t>
            </a:r>
            <a:r>
              <a:rPr lang="en-US" sz="1600" dirty="0">
                <a:solidFill>
                  <a:prstClr val="black"/>
                </a:solidFill>
              </a:rPr>
              <a:t> (Ch 14)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prstClr val="black"/>
                </a:solidFill>
              </a:rPr>
              <a:t>Oxidation reduction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1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F8A9E-6717-4CAD-B35D-0A8A16B4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8AFD6E-DDE2-45D7-8A90-96024B18AB69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Mixed Metal Systems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A4C9AC-F986-43E4-8047-53F8D037EFC9}"/>
              </a:ext>
            </a:extLst>
          </p:cNvPr>
          <p:cNvGrpSpPr/>
          <p:nvPr/>
        </p:nvGrpSpPr>
        <p:grpSpPr>
          <a:xfrm>
            <a:off x="4977036" y="904876"/>
            <a:ext cx="3843114" cy="3100327"/>
            <a:chOff x="4570636" y="955676"/>
            <a:chExt cx="4258840" cy="3435703"/>
          </a:xfrm>
        </p:grpSpPr>
        <p:pic>
          <p:nvPicPr>
            <p:cNvPr id="18436" name="Picture 4" descr="Image result for copper and zinc displacement">
              <a:extLst>
                <a:ext uri="{FF2B5EF4-FFF2-40B4-BE49-F238E27FC236}">
                  <a16:creationId xmlns:a16="http://schemas.microsoft.com/office/drawing/2014/main" id="{848BA3B0-366A-4531-8E0B-AC7945E11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636" y="955676"/>
              <a:ext cx="4258840" cy="3435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5E2416-152D-45D4-BD07-23C71B6F12E0}"/>
                </a:ext>
              </a:extLst>
            </p:cNvPr>
            <p:cNvSpPr/>
            <p:nvPr/>
          </p:nvSpPr>
          <p:spPr>
            <a:xfrm>
              <a:off x="5552156" y="1433732"/>
              <a:ext cx="10191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Zn(s)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1B666E-D857-4566-99BF-FAFD322475A8}"/>
                </a:ext>
              </a:extLst>
            </p:cNvPr>
            <p:cNvSpPr/>
            <p:nvPr/>
          </p:nvSpPr>
          <p:spPr>
            <a:xfrm>
              <a:off x="5354511" y="3357679"/>
              <a:ext cx="800941" cy="443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Cu</a:t>
              </a:r>
              <a:r>
                <a:rPr lang="en-US" altLang="en-US" sz="2000" baseline="30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2+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7BA8C7-FBCE-42CF-B381-79F0EA716996}"/>
                </a:ext>
              </a:extLst>
            </p:cNvPr>
            <p:cNvSpPr/>
            <p:nvPr/>
          </p:nvSpPr>
          <p:spPr>
            <a:xfrm>
              <a:off x="7442200" y="2627253"/>
              <a:ext cx="10191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Cu(s)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9E8574-2E54-43C7-895D-1AEC93B37B13}"/>
                </a:ext>
              </a:extLst>
            </p:cNvPr>
            <p:cNvSpPr/>
            <p:nvPr/>
          </p:nvSpPr>
          <p:spPr>
            <a:xfrm>
              <a:off x="7528605" y="3324579"/>
              <a:ext cx="6783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Zn</a:t>
              </a:r>
              <a:r>
                <a:rPr lang="en-US" altLang="en-US" sz="2000" baseline="30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2+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1D2F5E8-80B8-4265-BF7D-AD232040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136" y="4584700"/>
            <a:ext cx="7924800" cy="2136775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E840CAA-CB02-4598-94F9-BF1D5C19F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35" y="1076817"/>
            <a:ext cx="454967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Zn(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	            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Zn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+ 2e</a:t>
            </a:r>
            <a:r>
              <a:rPr lang="en-US" altLang="en-US" sz="2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4CBB66C6-34E5-47A2-B9E1-AE42E02F3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034" y="1751638"/>
            <a:ext cx="473200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+ 2e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Cu(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1B964C-93AC-4F77-8563-DA2F3FEBB906}"/>
              </a:ext>
            </a:extLst>
          </p:cNvPr>
          <p:cNvCxnSpPr/>
          <p:nvPr/>
        </p:nvCxnSpPr>
        <p:spPr>
          <a:xfrm>
            <a:off x="137085" y="2348970"/>
            <a:ext cx="4549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2">
            <a:extLst>
              <a:ext uri="{FF2B5EF4-FFF2-40B4-BE49-F238E27FC236}">
                <a16:creationId xmlns:a16="http://schemas.microsoft.com/office/drawing/2014/main" id="{6B308789-AEE0-413C-9B25-8C68ADDFF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85" y="2463598"/>
            <a:ext cx="5297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lang="en-US" alt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+ Zn(</a:t>
            </a:r>
            <a:r>
              <a:rPr lang="en-US" altLang="en-US" sz="2200" i="1" dirty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alt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Cu(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lang="en-US" alt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) + Zn</a:t>
            </a:r>
            <a:r>
              <a:rPr lang="en-US" altLang="en-US" sz="2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2+</a:t>
            </a:r>
            <a:r>
              <a:rPr lang="en-US" alt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200" i="1" dirty="0" err="1">
                <a:solidFill>
                  <a:srgbClr val="000000"/>
                </a:solidFill>
                <a:latin typeface="Arial" panose="020B0604020202020204" pitchFamily="34" charset="0"/>
              </a:rPr>
              <a:t>aq</a:t>
            </a:r>
            <a:r>
              <a:rPr lang="en-US" altLang="en-US" sz="22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569904-2CFA-49ED-B5E6-1543CFB7196C}"/>
              </a:ext>
            </a:extLst>
          </p:cNvPr>
          <p:cNvSpPr txBox="1"/>
          <p:nvPr/>
        </p:nvSpPr>
        <p:spPr>
          <a:xfrm>
            <a:off x="229178" y="3172916"/>
            <a:ext cx="2556826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400" dirty="0">
                <a:solidFill>
                  <a:srgbClr val="7030A0"/>
                </a:solidFill>
              </a:rPr>
              <a:t>Cu</a:t>
            </a:r>
            <a:r>
              <a:rPr lang="en-US" sz="2400" baseline="30000" dirty="0">
                <a:solidFill>
                  <a:srgbClr val="7030A0"/>
                </a:solidFill>
              </a:rPr>
              <a:t>2+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</a:p>
          <a:p>
            <a:pPr algn="ctr">
              <a:lnSpc>
                <a:spcPts val="2600"/>
              </a:lnSpc>
            </a:pPr>
            <a:r>
              <a:rPr lang="en-US" sz="2400" dirty="0">
                <a:solidFill>
                  <a:srgbClr val="7030A0"/>
                </a:solidFill>
              </a:rPr>
              <a:t>is reduced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53847748-FA0C-4362-AD4A-A2F4BEF9EE1A}"/>
              </a:ext>
            </a:extLst>
          </p:cNvPr>
          <p:cNvSpPr/>
          <p:nvPr/>
        </p:nvSpPr>
        <p:spPr>
          <a:xfrm rot="10800000">
            <a:off x="1944480" y="2409111"/>
            <a:ext cx="2373517" cy="751062"/>
          </a:xfrm>
          <a:prstGeom prst="arc">
            <a:avLst>
              <a:gd name="adj1" fmla="val 11000262"/>
              <a:gd name="adj2" fmla="val 21354938"/>
            </a:avLst>
          </a:prstGeom>
          <a:ln w="38100">
            <a:solidFill>
              <a:srgbClr val="FF99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28340F-6CF5-40EC-867C-23901EFC6648}"/>
              </a:ext>
            </a:extLst>
          </p:cNvPr>
          <p:cNvSpPr txBox="1"/>
          <p:nvPr/>
        </p:nvSpPr>
        <p:spPr>
          <a:xfrm>
            <a:off x="1944480" y="3185658"/>
            <a:ext cx="2556826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400" dirty="0">
                <a:solidFill>
                  <a:srgbClr val="FF9900"/>
                </a:solidFill>
              </a:rPr>
              <a:t>Zn </a:t>
            </a:r>
          </a:p>
          <a:p>
            <a:pPr algn="ctr">
              <a:lnSpc>
                <a:spcPts val="2600"/>
              </a:lnSpc>
            </a:pPr>
            <a:r>
              <a:rPr lang="en-US" sz="2400" dirty="0">
                <a:solidFill>
                  <a:srgbClr val="FF9900"/>
                </a:solidFill>
              </a:rPr>
              <a:t>is oxidized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BFF2984-9DD1-467E-A1AC-B88FD2A0EBBC}"/>
              </a:ext>
            </a:extLst>
          </p:cNvPr>
          <p:cNvSpPr/>
          <p:nvPr/>
        </p:nvSpPr>
        <p:spPr>
          <a:xfrm rot="10800000">
            <a:off x="451010" y="2383708"/>
            <a:ext cx="2373517" cy="751062"/>
          </a:xfrm>
          <a:prstGeom prst="arc">
            <a:avLst>
              <a:gd name="adj1" fmla="val 11000262"/>
              <a:gd name="adj2" fmla="val 21354938"/>
            </a:avLst>
          </a:prstGeom>
          <a:ln w="38100">
            <a:solidFill>
              <a:srgbClr val="7030A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DEC658-C6F3-4A97-B096-76AE2EB2D655}"/>
              </a:ext>
            </a:extLst>
          </p:cNvPr>
          <p:cNvSpPr/>
          <p:nvPr/>
        </p:nvSpPr>
        <p:spPr>
          <a:xfrm>
            <a:off x="1061762" y="4040459"/>
            <a:ext cx="70204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Electrons are “flowing” from Zn to Cu</a:t>
            </a:r>
            <a:r>
              <a:rPr lang="en-US" sz="3200" baseline="30000" dirty="0">
                <a:solidFill>
                  <a:srgbClr val="FF0000"/>
                </a:solidFill>
              </a:rPr>
              <a:t>2+</a:t>
            </a:r>
            <a:r>
              <a:rPr lang="en-US" sz="32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9014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D642B-987C-48EF-90AA-A22A19CD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A0D723-D294-48AC-AEC7-3E850159F807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Galvanic Cell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F7BAD-55F8-4562-A694-6A57CF634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37" y="1375065"/>
            <a:ext cx="5115463" cy="39511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BFEEC1-1798-4FB5-9859-52FBA2403409}"/>
              </a:ext>
            </a:extLst>
          </p:cNvPr>
          <p:cNvSpPr/>
          <p:nvPr/>
        </p:nvSpPr>
        <p:spPr>
          <a:xfrm>
            <a:off x="2286000" y="5565559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buClr>
                <a:schemeClr val="tx1"/>
              </a:buClr>
            </a:pPr>
            <a:r>
              <a:rPr lang="en-US" sz="2600" b="1" i="1" dirty="0">
                <a:solidFill>
                  <a:srgbClr val="7030A0"/>
                </a:solidFill>
              </a:rPr>
              <a:t>Salt Bridge</a:t>
            </a:r>
            <a:r>
              <a:rPr lang="en-US" sz="2600" dirty="0"/>
              <a:t>-transports cations and anions to balance charge and completes the circuit.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DB8D7D-61DB-4085-AAD1-2815E18607E3}"/>
              </a:ext>
            </a:extLst>
          </p:cNvPr>
          <p:cNvCxnSpPr>
            <a:cxnSpLocks/>
          </p:cNvCxnSpPr>
          <p:nvPr/>
        </p:nvCxnSpPr>
        <p:spPr>
          <a:xfrm flipV="1">
            <a:off x="4605068" y="2759372"/>
            <a:ext cx="0" cy="2827472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AAFAB24-756D-45D7-9D47-EDB7E90E9F42}"/>
              </a:ext>
            </a:extLst>
          </p:cNvPr>
          <p:cNvSpPr/>
          <p:nvPr/>
        </p:nvSpPr>
        <p:spPr>
          <a:xfrm>
            <a:off x="95577" y="2287786"/>
            <a:ext cx="2052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800" b="1" u="sng" dirty="0"/>
              <a:t>Anode</a:t>
            </a:r>
          </a:p>
          <a:p>
            <a:pPr marL="0" lvl="1" algn="ctr"/>
            <a:r>
              <a:rPr lang="en-US" sz="2800" dirty="0"/>
              <a:t>Oxidation </a:t>
            </a:r>
          </a:p>
          <a:p>
            <a:pPr marL="0" lvl="1" algn="ctr"/>
            <a:r>
              <a:rPr lang="en-US" sz="2800" dirty="0"/>
              <a:t>reaction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995D73-2F99-4A44-A6CB-9A70367FAC37}"/>
              </a:ext>
            </a:extLst>
          </p:cNvPr>
          <p:cNvCxnSpPr>
            <a:cxnSpLocks/>
          </p:cNvCxnSpPr>
          <p:nvPr/>
        </p:nvCxnSpPr>
        <p:spPr>
          <a:xfrm>
            <a:off x="3693885" y="1389579"/>
            <a:ext cx="1952172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42747A-BDEE-4E81-B388-852F77F1C6C8}"/>
              </a:ext>
            </a:extLst>
          </p:cNvPr>
          <p:cNvSpPr/>
          <p:nvPr/>
        </p:nvSpPr>
        <p:spPr>
          <a:xfrm>
            <a:off x="3808185" y="882622"/>
            <a:ext cx="15276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chemeClr val="tx1"/>
              </a:buClr>
            </a:pPr>
            <a:r>
              <a:rPr lang="en-US" sz="2600" b="1" i="1" dirty="0">
                <a:solidFill>
                  <a:srgbClr val="FF0000"/>
                </a:solidFill>
              </a:rPr>
              <a:t>e</a:t>
            </a:r>
            <a:r>
              <a:rPr lang="en-US" sz="2600" b="1" i="1" baseline="30000" dirty="0">
                <a:solidFill>
                  <a:srgbClr val="FF0000"/>
                </a:solidFill>
              </a:rPr>
              <a:t>-</a:t>
            </a:r>
            <a:endParaRPr lang="en-US" sz="2600" baseline="300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F0C77A-5EAC-4D2A-B8CC-8686D55DB3FB}"/>
              </a:ext>
            </a:extLst>
          </p:cNvPr>
          <p:cNvSpPr/>
          <p:nvPr/>
        </p:nvSpPr>
        <p:spPr>
          <a:xfrm>
            <a:off x="7091051" y="2045589"/>
            <a:ext cx="2052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2800" b="1" u="sng" dirty="0"/>
              <a:t>Cathode</a:t>
            </a:r>
          </a:p>
          <a:p>
            <a:pPr marL="0" lvl="1" algn="ctr"/>
            <a:r>
              <a:rPr lang="en-US" sz="2800" dirty="0"/>
              <a:t>Reduction</a:t>
            </a:r>
          </a:p>
          <a:p>
            <a:pPr marL="0" lvl="1" algn="ctr"/>
            <a:r>
              <a:rPr lang="en-US" sz="2800" dirty="0"/>
              <a:t>reaction</a:t>
            </a:r>
          </a:p>
        </p:txBody>
      </p:sp>
    </p:spTree>
    <p:extLst>
      <p:ext uri="{BB962C8B-B14F-4D97-AF65-F5344CB8AC3E}">
        <p14:creationId xmlns:p14="http://schemas.microsoft.com/office/powerpoint/2010/main" val="43296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197C-B5C7-4A48-A68B-26188798F9C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3721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79891" y="1077592"/>
            <a:ext cx="8229600" cy="587475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“Compartmentalizing” </a:t>
            </a:r>
            <a:r>
              <a:rPr lang="en-US" sz="2400" dirty="0"/>
              <a:t>the oxidation and reduction half reactions into half-cells, enables a redox reaction to be a source of electrical energy.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In one half-cell, the </a:t>
            </a:r>
            <a:r>
              <a:rPr lang="en-US" sz="2400" b="1" dirty="0">
                <a:solidFill>
                  <a:srgbClr val="0000FF"/>
                </a:solidFill>
              </a:rPr>
              <a:t>anode, oxidation occurs.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In the other half-cell, the </a:t>
            </a:r>
            <a:r>
              <a:rPr lang="en-US" sz="2400" b="1" dirty="0">
                <a:solidFill>
                  <a:srgbClr val="FF0000"/>
                </a:solidFill>
              </a:rPr>
              <a:t>cathode, reduction occurs.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The electrodes are joined by a wire (external circuit).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7030A0"/>
                </a:solidFill>
              </a:rPr>
              <a:t>salt bridge </a:t>
            </a:r>
            <a:r>
              <a:rPr lang="en-US" sz="2400" dirty="0"/>
              <a:t>is a porous material consisting of a concentrated salt solution.</a:t>
            </a:r>
          </a:p>
          <a:p>
            <a:pPr lvl="1"/>
            <a:r>
              <a:rPr lang="en-US" sz="2400" dirty="0"/>
              <a:t>NaNO</a:t>
            </a:r>
            <a:r>
              <a:rPr lang="en-US" sz="2400" baseline="-25000" dirty="0"/>
              <a:t>3</a:t>
            </a:r>
            <a:r>
              <a:rPr lang="en-US" sz="2400" dirty="0"/>
              <a:t> or KNO</a:t>
            </a:r>
            <a:r>
              <a:rPr lang="en-US" sz="2400" baseline="-25000" dirty="0"/>
              <a:t>3</a:t>
            </a:r>
            <a:r>
              <a:rPr lang="en-US" sz="2400" dirty="0"/>
              <a:t> are frequently used.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Anions flow </a:t>
            </a:r>
            <a:r>
              <a:rPr lang="en-US" sz="2400" dirty="0"/>
              <a:t>toward the anode to neutralize the build-up of positive charge. 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Cations flow </a:t>
            </a:r>
            <a:r>
              <a:rPr lang="en-US" sz="2400" dirty="0"/>
              <a:t>toward the cathode to “replace” the cations that are being consumed.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34C011-37D0-4921-881E-AC8D5991AD98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Galvanic Cell 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D642B-987C-48EF-90AA-A22A19CD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A0D723-D294-48AC-AEC7-3E850159F807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Cell Notation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F7BAD-55F8-4562-A694-6A57CF634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325" y="1404094"/>
            <a:ext cx="4237349" cy="327293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995D73-2F99-4A44-A6CB-9A70367FAC37}"/>
              </a:ext>
            </a:extLst>
          </p:cNvPr>
          <p:cNvCxnSpPr>
            <a:cxnSpLocks/>
          </p:cNvCxnSpPr>
          <p:nvPr/>
        </p:nvCxnSpPr>
        <p:spPr>
          <a:xfrm>
            <a:off x="3693885" y="1389579"/>
            <a:ext cx="1952172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42747A-BDEE-4E81-B388-852F77F1C6C8}"/>
              </a:ext>
            </a:extLst>
          </p:cNvPr>
          <p:cNvSpPr/>
          <p:nvPr/>
        </p:nvSpPr>
        <p:spPr>
          <a:xfrm>
            <a:off x="3808185" y="882622"/>
            <a:ext cx="15276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chemeClr val="tx1"/>
              </a:buClr>
            </a:pPr>
            <a:r>
              <a:rPr lang="en-US" sz="2600" b="1" i="1" dirty="0">
                <a:solidFill>
                  <a:srgbClr val="FF0000"/>
                </a:solidFill>
              </a:rPr>
              <a:t>Current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99F98CE1-1E10-4DF2-A3B9-D5CF0E8F7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148" y="4717406"/>
            <a:ext cx="31948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Zn(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Zn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+ 2e</a:t>
            </a:r>
            <a:r>
              <a:rPr lang="en-US" altLang="en-US" sz="2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56B2FDB6-06B2-43A1-B35A-630CB2EF3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314" y="4722355"/>
            <a:ext cx="340377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+ 2e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Cu(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29757808-D648-44DC-BD81-559597325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738" y="5460661"/>
            <a:ext cx="4881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/>
              <a:t>Zn(</a:t>
            </a:r>
            <a:r>
              <a:rPr lang="en-US" altLang="en-US" sz="3200" i="1" dirty="0"/>
              <a:t>s</a:t>
            </a:r>
            <a:r>
              <a:rPr lang="en-US" altLang="en-US" sz="3200" dirty="0"/>
              <a:t>) </a:t>
            </a:r>
            <a:r>
              <a:rPr lang="en-US" altLang="en-US" sz="3200" dirty="0">
                <a:cs typeface="Arial" panose="020B0604020202020204" pitchFamily="34" charset="0"/>
              </a:rPr>
              <a:t>|</a:t>
            </a:r>
            <a:r>
              <a:rPr lang="en-US" altLang="en-US" sz="3200" dirty="0"/>
              <a:t> Zn</a:t>
            </a:r>
            <a:r>
              <a:rPr lang="en-US" altLang="en-US" sz="3200" baseline="30000" dirty="0"/>
              <a:t>2+</a:t>
            </a:r>
            <a:r>
              <a:rPr lang="en-US" altLang="en-US" sz="3200" dirty="0"/>
              <a:t> </a:t>
            </a:r>
            <a:r>
              <a:rPr lang="en-US" altLang="en-US" sz="3200" dirty="0">
                <a:cs typeface="Arial" panose="020B0604020202020204" pitchFamily="34" charset="0"/>
              </a:rPr>
              <a:t>|| Cu</a:t>
            </a:r>
            <a:r>
              <a:rPr lang="en-US" altLang="en-US" sz="3200" baseline="30000" dirty="0">
                <a:cs typeface="Arial" panose="020B0604020202020204" pitchFamily="34" charset="0"/>
              </a:rPr>
              <a:t>2+</a:t>
            </a:r>
            <a:r>
              <a:rPr lang="en-US" altLang="en-US" sz="3200" dirty="0">
                <a:cs typeface="Arial" panose="020B0604020202020204" pitchFamily="34" charset="0"/>
              </a:rPr>
              <a:t> | Cu(</a:t>
            </a:r>
            <a:r>
              <a:rPr lang="en-US" altLang="en-US" sz="3200" i="1" dirty="0">
                <a:cs typeface="Arial" panose="020B0604020202020204" pitchFamily="34" charset="0"/>
              </a:rPr>
              <a:t>s</a:t>
            </a:r>
            <a:r>
              <a:rPr lang="en-US" altLang="en-US" sz="3200" dirty="0">
                <a:cs typeface="Arial" panose="020B0604020202020204" pitchFamily="34" charset="0"/>
              </a:rPr>
              <a:t>)</a:t>
            </a:r>
            <a:endParaRPr lang="en-US" altLang="en-US" sz="3200" dirty="0"/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60929071-C180-40C9-AED8-39F62D64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209" y="6035592"/>
            <a:ext cx="11865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FF"/>
                </a:solidFill>
              </a:rPr>
              <a:t>anode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8FAD9F33-BCBB-4380-A562-B782C448A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49" y="6031656"/>
            <a:ext cx="1465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</a:rPr>
              <a:t>cathode</a:t>
            </a:r>
          </a:p>
        </p:txBody>
      </p:sp>
    </p:spTree>
    <p:extLst>
      <p:ext uri="{BB962C8B-B14F-4D97-AF65-F5344CB8AC3E}">
        <p14:creationId xmlns:p14="http://schemas.microsoft.com/office/powerpoint/2010/main" val="16884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16" grpId="0" autoUpdateAnimBg="0"/>
      <p:bldP spid="18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:\Chang Powerpoint\Figures\CNG7CH19\CHA56011.JPE">
            <a:extLst>
              <a:ext uri="{FF2B5EF4-FFF2-40B4-BE49-F238E27FC236}">
                <a16:creationId xmlns:a16="http://schemas.microsoft.com/office/drawing/2014/main" id="{E76DC828-8AAF-49A9-BDE5-31F8FE81E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1050698"/>
            <a:ext cx="8098971" cy="5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CBB8D9B-20D3-4FE2-A72C-331A8204BC98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Galvanic Cell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8B1528C-94B3-4663-9C8D-4DD0549BA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4" y="4996925"/>
            <a:ext cx="21145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/>
              </a:rPr>
              <a:t>Voltmeter = +1.10 V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681B29BA-0DF5-45F2-8936-D5C01EBB0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375" y="4535260"/>
            <a:ext cx="37080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Zn(</a:t>
            </a:r>
            <a:r>
              <a:rPr lang="en-US" altLang="en-US" i="1" dirty="0"/>
              <a:t>s</a:t>
            </a:r>
            <a:r>
              <a:rPr lang="en-US" altLang="en-US" dirty="0"/>
              <a:t>) </a:t>
            </a:r>
            <a:r>
              <a:rPr lang="en-US" altLang="en-US" dirty="0">
                <a:cs typeface="Arial" panose="020B0604020202020204" pitchFamily="34" charset="0"/>
              </a:rPr>
              <a:t>|</a:t>
            </a:r>
            <a:r>
              <a:rPr lang="en-US" altLang="en-US" dirty="0"/>
              <a:t> Zn</a:t>
            </a:r>
            <a:r>
              <a:rPr lang="en-US" altLang="en-US" baseline="30000" dirty="0"/>
              <a:t>2+</a:t>
            </a:r>
            <a:r>
              <a:rPr lang="en-US" altLang="en-US" dirty="0"/>
              <a:t> </a:t>
            </a:r>
            <a:r>
              <a:rPr lang="en-US" altLang="en-US" dirty="0">
                <a:cs typeface="Arial" panose="020B0604020202020204" pitchFamily="34" charset="0"/>
              </a:rPr>
              <a:t>|| Cu</a:t>
            </a:r>
            <a:r>
              <a:rPr lang="en-US" altLang="en-US" baseline="30000" dirty="0">
                <a:cs typeface="Arial" panose="020B0604020202020204" pitchFamily="34" charset="0"/>
              </a:rPr>
              <a:t>2+</a:t>
            </a:r>
            <a:r>
              <a:rPr lang="en-US" altLang="en-US" dirty="0">
                <a:cs typeface="Arial" panose="020B0604020202020204" pitchFamily="34" charset="0"/>
              </a:rPr>
              <a:t> | Cu(</a:t>
            </a:r>
            <a:r>
              <a:rPr lang="en-US" altLang="en-US" i="1" dirty="0">
                <a:cs typeface="Arial" panose="020B0604020202020204" pitchFamily="34" charset="0"/>
              </a:rPr>
              <a:t>s</a:t>
            </a:r>
            <a:r>
              <a:rPr lang="en-US" altLang="en-US" dirty="0">
                <a:cs typeface="Arial" panose="020B0604020202020204" pitchFamily="34" charset="0"/>
              </a:rPr>
              <a:t>)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6197C-B5C7-4A48-A68B-26188798F9C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0DBEC6-F843-472D-A0B6-CD334B6E37FB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Galvanic Cell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B1438E97-247B-499A-97BE-C784213AE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194" y="5724817"/>
            <a:ext cx="37093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Cu(</a:t>
            </a:r>
            <a:r>
              <a:rPr lang="en-US" altLang="en-US" i="1" dirty="0"/>
              <a:t>s</a:t>
            </a:r>
            <a:r>
              <a:rPr lang="en-US" altLang="en-US" dirty="0"/>
              <a:t>) </a:t>
            </a:r>
            <a:r>
              <a:rPr lang="en-US" altLang="en-US" dirty="0">
                <a:cs typeface="Arial" panose="020B0604020202020204" pitchFamily="34" charset="0"/>
              </a:rPr>
              <a:t>|</a:t>
            </a:r>
            <a:r>
              <a:rPr lang="en-US" altLang="en-US" dirty="0"/>
              <a:t> Cu</a:t>
            </a:r>
            <a:r>
              <a:rPr lang="en-US" altLang="en-US" baseline="30000" dirty="0"/>
              <a:t>2+</a:t>
            </a:r>
            <a:r>
              <a:rPr lang="en-US" altLang="en-US" dirty="0"/>
              <a:t> </a:t>
            </a:r>
            <a:r>
              <a:rPr lang="en-US" altLang="en-US" dirty="0">
                <a:cs typeface="Arial" panose="020B0604020202020204" pitchFamily="34" charset="0"/>
              </a:rPr>
              <a:t>|| Ag</a:t>
            </a:r>
            <a:r>
              <a:rPr lang="en-US" altLang="en-US" baseline="30000" dirty="0">
                <a:cs typeface="Arial" panose="020B0604020202020204" pitchFamily="34" charset="0"/>
              </a:rPr>
              <a:t>2+</a:t>
            </a:r>
            <a:r>
              <a:rPr lang="en-US" altLang="en-US" dirty="0">
                <a:cs typeface="Arial" panose="020B0604020202020204" pitchFamily="34" charset="0"/>
              </a:rPr>
              <a:t> | Ag(</a:t>
            </a:r>
            <a:r>
              <a:rPr lang="en-US" altLang="en-US" i="1" dirty="0">
                <a:cs typeface="Arial" panose="020B0604020202020204" pitchFamily="34" charset="0"/>
              </a:rPr>
              <a:t>s</a:t>
            </a:r>
            <a:r>
              <a:rPr lang="en-US" altLang="en-US" dirty="0">
                <a:cs typeface="Arial" panose="020B0604020202020204" pitchFamily="34" charset="0"/>
              </a:rPr>
              <a:t>)</a:t>
            </a: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C98C3A-8E4D-4AA2-8DB6-0FD6638C8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137" y="916865"/>
            <a:ext cx="5724525" cy="4876800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229018C8-811B-4695-9F14-7C4B31336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218" y="6241797"/>
            <a:ext cx="33940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/>
              </a:rPr>
              <a:t>Voltmeter = +0.46 V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AC4F29-633D-4E54-82C1-30057CA77D67}"/>
              </a:ext>
            </a:extLst>
          </p:cNvPr>
          <p:cNvSpPr/>
          <p:nvPr/>
        </p:nvSpPr>
        <p:spPr>
          <a:xfrm>
            <a:off x="3251199" y="3135086"/>
            <a:ext cx="2656113" cy="15167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Potential depends on the REDOX reactions.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226486-072D-4028-8F00-E08FCD6C67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4CA35-FF5D-41E6-929E-0D8D97BE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4EF87-88C9-4974-941A-1096F1CF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35" y="136525"/>
            <a:ext cx="6826665" cy="64553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C050F6D-C4DC-464D-A8C5-D1182AA680B2}"/>
              </a:ext>
            </a:extLst>
          </p:cNvPr>
          <p:cNvGrpSpPr/>
          <p:nvPr/>
        </p:nvGrpSpPr>
        <p:grpSpPr>
          <a:xfrm>
            <a:off x="1278999" y="5119340"/>
            <a:ext cx="2465777" cy="114813"/>
            <a:chOff x="3293279" y="6000750"/>
            <a:chExt cx="792946" cy="1270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66C556-BBDA-441D-9D87-086C50E4C494}"/>
                </a:ext>
              </a:extLst>
            </p:cNvPr>
            <p:cNvCxnSpPr/>
            <p:nvPr/>
          </p:nvCxnSpPr>
          <p:spPr>
            <a:xfrm>
              <a:off x="3293279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5D37977-9725-472D-A78F-E04438D9AA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5650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5E5D2C-9CA4-41C9-8F09-DC73E498C583}"/>
              </a:ext>
            </a:extLst>
          </p:cNvPr>
          <p:cNvSpPr/>
          <p:nvPr/>
        </p:nvSpPr>
        <p:spPr>
          <a:xfrm>
            <a:off x="1127125" y="5513672"/>
            <a:ext cx="2116818" cy="19219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D0270E8-1FDE-426D-A558-F9F29CEE9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359" y="5266486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2989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8B827-8D1F-4536-B5DB-1766EC83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8380" y="6356350"/>
            <a:ext cx="46842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52B40-42C2-4EF1-824D-727280888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14" y="764353"/>
            <a:ext cx="3726424" cy="317459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5E49B0F-AD27-4632-8756-EDA67C09B994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2574906" y="1143323"/>
            <a:ext cx="1997094" cy="27614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0221DDB-9B06-43C6-AB22-BFB2F3A23BB3}"/>
              </a:ext>
            </a:extLst>
          </p:cNvPr>
          <p:cNvSpPr/>
          <p:nvPr/>
        </p:nvSpPr>
        <p:spPr>
          <a:xfrm>
            <a:off x="4578741" y="911149"/>
            <a:ext cx="4514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LiberationSerif"/>
              </a:rPr>
              <a:t>Cell potential (</a:t>
            </a:r>
            <a:r>
              <a:rPr lang="en-US" sz="2400" b="1" i="1" dirty="0" err="1">
                <a:latin typeface="LiberationSerif"/>
              </a:rPr>
              <a:t>E</a:t>
            </a:r>
            <a:r>
              <a:rPr lang="en-US" sz="2400" b="1" baseline="-25000" dirty="0" err="1">
                <a:latin typeface="LiberationSerif"/>
              </a:rPr>
              <a:t>cell</a:t>
            </a:r>
            <a:r>
              <a:rPr lang="en-US" sz="2400" b="1" dirty="0">
                <a:latin typeface="LiberationSerif"/>
              </a:rPr>
              <a:t>)</a:t>
            </a:r>
            <a:r>
              <a:rPr lang="en-US" sz="2400" dirty="0">
                <a:latin typeface="LiberationSerif"/>
              </a:rPr>
              <a:t>-measure of the </a:t>
            </a:r>
            <a:r>
              <a:rPr lang="en-US" sz="2400" b="1" dirty="0">
                <a:latin typeface="LiberationSerif"/>
              </a:rPr>
              <a:t>energy</a:t>
            </a:r>
            <a:r>
              <a:rPr lang="en-US" sz="2400" dirty="0">
                <a:latin typeface="LiberationSerif"/>
              </a:rPr>
              <a:t> per unit charge available from the REDOX reaction.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67C1E-8621-48F5-8820-E68D059C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90" y="2165323"/>
            <a:ext cx="1714500" cy="7473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CE43E1A-01E2-4273-BD51-A8C40AABAE5D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Cell Potential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6B9DD1-F253-49DD-9589-F7367389E9DC}"/>
              </a:ext>
            </a:extLst>
          </p:cNvPr>
          <p:cNvSpPr/>
          <p:nvPr/>
        </p:nvSpPr>
        <p:spPr>
          <a:xfrm>
            <a:off x="4578741" y="2912669"/>
            <a:ext cx="4113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LiberationSerif"/>
              </a:rPr>
              <a:t>Dictated by the oxidation and reduction reactions. </a:t>
            </a:r>
            <a:endParaRPr lang="en-US" sz="2400" dirty="0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19F5B940-4FEB-4F9F-8E03-F925091DC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617" y="4092136"/>
            <a:ext cx="31948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D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+ 2e</a:t>
            </a:r>
            <a:r>
              <a:rPr lang="en-US" altLang="en-US" sz="2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3B6D443-DBD2-44BF-BF69-836E7F45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617" y="4767573"/>
            <a:ext cx="340377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+ 2e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7C9C3F-1BE5-4B07-8BEE-0C74D24E0B7D}"/>
              </a:ext>
            </a:extLst>
          </p:cNvPr>
          <p:cNvSpPr txBox="1"/>
          <p:nvPr/>
        </p:nvSpPr>
        <p:spPr>
          <a:xfrm>
            <a:off x="1362291" y="4775415"/>
            <a:ext cx="171530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400" dirty="0">
                <a:solidFill>
                  <a:srgbClr val="7030A0"/>
                </a:solidFill>
              </a:rPr>
              <a:t>reduction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D955DD-693F-43F1-90CC-6D75714DA6D5}"/>
              </a:ext>
            </a:extLst>
          </p:cNvPr>
          <p:cNvSpPr txBox="1"/>
          <p:nvPr/>
        </p:nvSpPr>
        <p:spPr>
          <a:xfrm>
            <a:off x="1455472" y="4119750"/>
            <a:ext cx="152894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400" dirty="0">
                <a:solidFill>
                  <a:srgbClr val="FF9900"/>
                </a:solidFill>
              </a:rPr>
              <a:t>oxidation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A67FB6-1C8F-4EB6-8E37-2B31F0708738}"/>
              </a:ext>
            </a:extLst>
          </p:cNvPr>
          <p:cNvSpPr/>
          <p:nvPr/>
        </p:nvSpPr>
        <p:spPr>
          <a:xfrm>
            <a:off x="3070851" y="5359494"/>
            <a:ext cx="3002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STIXGeneral-Italic"/>
              </a:rPr>
              <a:t>E</a:t>
            </a:r>
            <a:r>
              <a:rPr lang="en-US" sz="2400" baseline="-25000" dirty="0" err="1">
                <a:latin typeface="STIXGeneral-Regular"/>
              </a:rPr>
              <a:t>cell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= </a:t>
            </a:r>
            <a:r>
              <a:rPr lang="en-US" sz="3200" i="1" dirty="0" err="1">
                <a:solidFill>
                  <a:srgbClr val="7030A0"/>
                </a:solidFill>
                <a:latin typeface="STIXGeneral-Italic"/>
              </a:rPr>
              <a:t>E</a:t>
            </a:r>
            <a:r>
              <a:rPr lang="en-US" sz="2400" baseline="-25000" dirty="0" err="1">
                <a:solidFill>
                  <a:srgbClr val="7030A0"/>
                </a:solidFill>
                <a:latin typeface="STIXGeneral-Regular"/>
              </a:rPr>
              <a:t>cathode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− </a:t>
            </a:r>
            <a:r>
              <a:rPr lang="en-US" sz="3200" i="1" dirty="0" err="1">
                <a:solidFill>
                  <a:srgbClr val="FF9900"/>
                </a:solidFill>
                <a:latin typeface="STIXGeneral-Italic"/>
              </a:rPr>
              <a:t>E</a:t>
            </a:r>
            <a:r>
              <a:rPr lang="en-US" sz="2400" baseline="-25000" dirty="0" err="1">
                <a:solidFill>
                  <a:srgbClr val="FF9900"/>
                </a:solidFill>
                <a:latin typeface="STIXGeneral-Regular"/>
              </a:rPr>
              <a:t>anode</a:t>
            </a:r>
            <a:endParaRPr lang="en-US" sz="2400" baseline="-25000" dirty="0">
              <a:solidFill>
                <a:srgbClr val="FF99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A2D75-4C63-4D10-8316-2F4EA02B4654}"/>
              </a:ext>
            </a:extLst>
          </p:cNvPr>
          <p:cNvSpPr txBox="1"/>
          <p:nvPr/>
        </p:nvSpPr>
        <p:spPr>
          <a:xfrm>
            <a:off x="5680588" y="4777126"/>
            <a:ext cx="171530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400" dirty="0">
                <a:solidFill>
                  <a:srgbClr val="7030A0"/>
                </a:solidFill>
              </a:rPr>
              <a:t>Cathode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B117F3-4A15-4F3D-B9FF-BB0F6444AAAF}"/>
              </a:ext>
            </a:extLst>
          </p:cNvPr>
          <p:cNvSpPr txBox="1"/>
          <p:nvPr/>
        </p:nvSpPr>
        <p:spPr>
          <a:xfrm>
            <a:off x="5773768" y="4119750"/>
            <a:ext cx="1528941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400" dirty="0">
                <a:solidFill>
                  <a:srgbClr val="FF9900"/>
                </a:solidFill>
              </a:rPr>
              <a:t>Anode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249E89-8E6A-474A-A6FE-49BF6D85B404}"/>
              </a:ext>
            </a:extLst>
          </p:cNvPr>
          <p:cNvSpPr/>
          <p:nvPr/>
        </p:nvSpPr>
        <p:spPr>
          <a:xfrm>
            <a:off x="5163359" y="5349101"/>
            <a:ext cx="909789" cy="699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4D08DF-75B3-4EFF-AFA5-1F33E634210B}"/>
              </a:ext>
            </a:extLst>
          </p:cNvPr>
          <p:cNvSpPr/>
          <p:nvPr/>
        </p:nvSpPr>
        <p:spPr>
          <a:xfrm>
            <a:off x="3991845" y="5349100"/>
            <a:ext cx="909789" cy="699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6B771A-5DD4-461B-ABC4-9BE6C02E6C8C}"/>
              </a:ext>
            </a:extLst>
          </p:cNvPr>
          <p:cNvCxnSpPr>
            <a:cxnSpLocks/>
          </p:cNvCxnSpPr>
          <p:nvPr/>
        </p:nvCxnSpPr>
        <p:spPr>
          <a:xfrm>
            <a:off x="5604246" y="6047862"/>
            <a:ext cx="0" cy="33937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3AB567D-ABD7-4AE8-8752-44AC73863D5A}"/>
              </a:ext>
            </a:extLst>
          </p:cNvPr>
          <p:cNvSpPr/>
          <p:nvPr/>
        </p:nvSpPr>
        <p:spPr>
          <a:xfrm>
            <a:off x="2753162" y="6334826"/>
            <a:ext cx="4513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LiberationSerif"/>
              </a:rPr>
              <a:t>There is no absolute energy scale!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64B15D9-6172-40D5-B2A5-801D89A8D3AD}"/>
              </a:ext>
            </a:extLst>
          </p:cNvPr>
          <p:cNvCxnSpPr>
            <a:cxnSpLocks/>
          </p:cNvCxnSpPr>
          <p:nvPr/>
        </p:nvCxnSpPr>
        <p:spPr>
          <a:xfrm>
            <a:off x="4446739" y="6047862"/>
            <a:ext cx="0" cy="33937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69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 animBg="1"/>
      <p:bldP spid="26" grpId="0" animBg="1"/>
      <p:bldP spid="3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3F612-2245-4431-BF86-7B7453E3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952836-3F36-400B-8EFA-B2D7632386AF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Standard </a:t>
            </a:r>
            <a:r>
              <a:rPr lang="en-US" sz="4000" u="sng" dirty="0">
                <a:solidFill>
                  <a:prstClr val="black"/>
                </a:solidFill>
              </a:rPr>
              <a:t>Potential (E°)</a:t>
            </a:r>
            <a:endParaRPr lang="en-US" sz="4000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7FD5BBA-EB0A-43F4-B9CB-B78BF9323A86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905955"/>
            <a:ext cx="8474240" cy="4590983"/>
          </a:xfrm>
        </p:spPr>
        <p:txBody>
          <a:bodyPr>
            <a:normAutofit/>
          </a:bodyPr>
          <a:lstStyle/>
          <a:p>
            <a:r>
              <a:rPr lang="en-US" sz="2600" dirty="0"/>
              <a:t>The driving force (E) of an </a:t>
            </a:r>
            <a:r>
              <a:rPr lang="en-US" sz="2600" b="1" dirty="0">
                <a:solidFill>
                  <a:srgbClr val="0000FF"/>
                </a:solidFill>
              </a:rPr>
              <a:t>electrochemical reaction/cell </a:t>
            </a:r>
            <a:r>
              <a:rPr lang="en-US" sz="2600" dirty="0">
                <a:solidFill>
                  <a:srgbClr val="292934"/>
                </a:solidFill>
              </a:rPr>
              <a:t>is dictated by the half reactions. </a:t>
            </a:r>
            <a:endParaRPr lang="en-US" sz="2600" b="1" dirty="0">
              <a:solidFill>
                <a:srgbClr val="0000FF"/>
              </a:solidFill>
            </a:endParaRPr>
          </a:p>
          <a:p>
            <a:pPr lvl="1"/>
            <a:r>
              <a:rPr lang="en-US" sz="2400" dirty="0"/>
              <a:t>Depends on the nature of the oxidant/reductant and the concentration of species involved.</a:t>
            </a:r>
          </a:p>
          <a:p>
            <a:pPr lvl="1"/>
            <a:endParaRPr lang="en-US" sz="500" dirty="0"/>
          </a:p>
          <a:p>
            <a:r>
              <a:rPr lang="en-US" sz="2600" dirty="0"/>
              <a:t>To compare apples to apples we define</a:t>
            </a:r>
          </a:p>
          <a:p>
            <a:pPr marL="515938" indent="0">
              <a:buNone/>
            </a:pPr>
            <a:r>
              <a:rPr lang="en-US" sz="2600" b="1" dirty="0">
                <a:solidFill>
                  <a:srgbClr val="0000FF"/>
                </a:solidFill>
              </a:rPr>
              <a:t>Standard potentials (</a:t>
            </a:r>
            <a:r>
              <a:rPr lang="en-US" sz="2800" b="1" dirty="0">
                <a:solidFill>
                  <a:srgbClr val="0000FF"/>
                </a:solidFill>
              </a:rPr>
              <a:t>E</a:t>
            </a:r>
            <a:r>
              <a:rPr lang="en-US" sz="2800" b="1" dirty="0">
                <a:solidFill>
                  <a:srgbClr val="0000FF"/>
                </a:solidFill>
                <a:cs typeface="Arial" charset="0"/>
              </a:rPr>
              <a:t>°</a:t>
            </a:r>
            <a:r>
              <a:rPr lang="en-US" sz="2800" b="1" dirty="0">
                <a:solidFill>
                  <a:srgbClr val="0000FF"/>
                </a:solidFill>
              </a:rPr>
              <a:t>)</a:t>
            </a:r>
            <a:r>
              <a:rPr lang="en-US" sz="2600" b="1" dirty="0">
                <a:solidFill>
                  <a:srgbClr val="0000FF"/>
                </a:solidFill>
              </a:rPr>
              <a:t>:</a:t>
            </a:r>
            <a:r>
              <a:rPr lang="en-US" sz="2600" dirty="0"/>
              <a:t> </a:t>
            </a:r>
          </a:p>
          <a:p>
            <a:pPr marL="1200150" lvl="1"/>
            <a:r>
              <a:rPr lang="en-US" sz="2400" dirty="0"/>
              <a:t>All aqueous concentrations at 1M</a:t>
            </a:r>
          </a:p>
          <a:p>
            <a:pPr marL="1200150" lvl="1"/>
            <a:r>
              <a:rPr lang="en-US" sz="2400" dirty="0"/>
              <a:t>The pressure of all gases at 1 atm</a:t>
            </a:r>
          </a:p>
          <a:p>
            <a:pPr marL="1200150" lvl="1"/>
            <a:r>
              <a:rPr lang="en-US" sz="2400" dirty="0"/>
              <a:t>Temp. held constant (</a:t>
            </a:r>
            <a:r>
              <a:rPr lang="en-US" sz="2400" dirty="0">
                <a:sym typeface="Wingdings" pitchFamily="2" charset="2"/>
              </a:rPr>
              <a:t>usually at 25 </a:t>
            </a:r>
            <a:r>
              <a:rPr lang="en-US" sz="2400" dirty="0">
                <a:cs typeface="Arial" charset="0"/>
                <a:sym typeface="Wingdings" pitchFamily="2" charset="2"/>
              </a:rPr>
              <a:t>°</a:t>
            </a:r>
            <a:r>
              <a:rPr lang="en-US" sz="2400" dirty="0">
                <a:sym typeface="Wingdings" pitchFamily="2" charset="2"/>
              </a:rPr>
              <a:t>C)</a:t>
            </a:r>
          </a:p>
          <a:p>
            <a:pPr marL="1200150" lvl="1"/>
            <a:r>
              <a:rPr lang="en-US" sz="2400" dirty="0"/>
              <a:t>SI unit of </a:t>
            </a:r>
            <a:r>
              <a:rPr lang="en-US" sz="2400" b="1" dirty="0">
                <a:solidFill>
                  <a:srgbClr val="0000FF"/>
                </a:solidFill>
              </a:rPr>
              <a:t>E°</a:t>
            </a:r>
            <a:r>
              <a:rPr lang="en-US" sz="2400" dirty="0"/>
              <a:t> is volts (V or mV)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E164ED-D815-4136-B848-3CBDEA812752}"/>
              </a:ext>
            </a:extLst>
          </p:cNvPr>
          <p:cNvSpPr/>
          <p:nvPr/>
        </p:nvSpPr>
        <p:spPr>
          <a:xfrm>
            <a:off x="3193171" y="5496938"/>
            <a:ext cx="3420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STIXGeneral-Italic"/>
              </a:rPr>
              <a:t>E°</a:t>
            </a:r>
            <a:r>
              <a:rPr lang="en-US" sz="2400" baseline="-25000" dirty="0" err="1">
                <a:latin typeface="STIXGeneral-Regular"/>
              </a:rPr>
              <a:t>cell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= </a:t>
            </a:r>
            <a:r>
              <a:rPr lang="en-US" sz="3200" i="1" dirty="0" err="1">
                <a:solidFill>
                  <a:srgbClr val="7030A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7030A0"/>
                </a:solidFill>
                <a:latin typeface="STIXGeneral-Regular"/>
              </a:rPr>
              <a:t>cathode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− </a:t>
            </a:r>
            <a:r>
              <a:rPr lang="en-US" sz="3200" i="1" dirty="0" err="1">
                <a:solidFill>
                  <a:srgbClr val="FF990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FF9900"/>
                </a:solidFill>
                <a:latin typeface="STIXGeneral-Regular"/>
              </a:rPr>
              <a:t>anode</a:t>
            </a:r>
            <a:endParaRPr lang="en-US" sz="2400" baseline="-25000" dirty="0">
              <a:solidFill>
                <a:srgbClr val="FF99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F336EC-58A5-4422-AF64-06B2826DD503}"/>
              </a:ext>
            </a:extLst>
          </p:cNvPr>
          <p:cNvSpPr/>
          <p:nvPr/>
        </p:nvSpPr>
        <p:spPr>
          <a:xfrm>
            <a:off x="3193171" y="5496938"/>
            <a:ext cx="832972" cy="6402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74A9AE-43E1-4FFF-8A03-7C8A51C43575}"/>
              </a:ext>
            </a:extLst>
          </p:cNvPr>
          <p:cNvSpPr/>
          <p:nvPr/>
        </p:nvSpPr>
        <p:spPr>
          <a:xfrm>
            <a:off x="719352" y="5528237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LiberationSerif"/>
              </a:rPr>
              <a:t>Since this can be measured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C614BE-3CD5-43B7-924B-3500443C87EF}"/>
              </a:ext>
            </a:extLst>
          </p:cNvPr>
          <p:cNvCxnSpPr>
            <a:cxnSpLocks/>
          </p:cNvCxnSpPr>
          <p:nvPr/>
        </p:nvCxnSpPr>
        <p:spPr>
          <a:xfrm flipV="1">
            <a:off x="2565928" y="5789325"/>
            <a:ext cx="574047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7D8B47-E13A-4AD1-A4DF-91108FD7855E}"/>
              </a:ext>
            </a:extLst>
          </p:cNvPr>
          <p:cNvCxnSpPr>
            <a:cxnSpLocks/>
          </p:cNvCxnSpPr>
          <p:nvPr/>
        </p:nvCxnSpPr>
        <p:spPr>
          <a:xfrm flipH="1" flipV="1">
            <a:off x="4628098" y="6103472"/>
            <a:ext cx="1256599" cy="25287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749D3E-D587-4FCB-90EC-6B715F00F432}"/>
              </a:ext>
            </a:extLst>
          </p:cNvPr>
          <p:cNvCxnSpPr>
            <a:cxnSpLocks/>
          </p:cNvCxnSpPr>
          <p:nvPr/>
        </p:nvCxnSpPr>
        <p:spPr>
          <a:xfrm flipH="1" flipV="1">
            <a:off x="5783720" y="6041772"/>
            <a:ext cx="100977" cy="31457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8ADF7D3-4F06-4B06-9717-A65043346981}"/>
              </a:ext>
            </a:extLst>
          </p:cNvPr>
          <p:cNvSpPr/>
          <p:nvPr/>
        </p:nvSpPr>
        <p:spPr>
          <a:xfrm>
            <a:off x="5834208" y="6081713"/>
            <a:ext cx="213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LiberationSerif"/>
              </a:rPr>
              <a:t>Relative values can be found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 Box 8">
            <a:extLst>
              <a:ext uri="{FF2B5EF4-FFF2-40B4-BE49-F238E27FC236}">
                <a16:creationId xmlns:a16="http://schemas.microsoft.com/office/drawing/2014/main" id="{01A551FE-FEAA-4AB9-9750-E49909C62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488" y="5806753"/>
            <a:ext cx="16562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3200" b="0" i="1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0 V</a:t>
            </a: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5" name="Text Box 9">
            <a:extLst>
              <a:ext uri="{FF2B5EF4-FFF2-40B4-BE49-F238E27FC236}">
                <a16:creationId xmlns:a16="http://schemas.microsoft.com/office/drawing/2014/main" id="{C25E5EF4-F5E6-4BE2-9063-1D443FAD6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6" y="6037585"/>
            <a:ext cx="3560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Standard hydrogen electrode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20486" name="Picture 59" descr="C:\Chang Powerpoint\Figures\CNG7CH19\CHA56013.JPE">
            <a:extLst>
              <a:ext uri="{FF2B5EF4-FFF2-40B4-BE49-F238E27FC236}">
                <a16:creationId xmlns:a16="http://schemas.microsoft.com/office/drawing/2014/main" id="{7613F44C-C8B6-4387-8B99-D28710DB7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2146784"/>
            <a:ext cx="39624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41B1A42-2CCD-4013-AEEF-89FDC5EE746F}"/>
              </a:ext>
            </a:extLst>
          </p:cNvPr>
          <p:cNvGrpSpPr>
            <a:grpSpLocks/>
          </p:cNvGrpSpPr>
          <p:nvPr/>
        </p:nvGrpSpPr>
        <p:grpSpPr bwMode="auto">
          <a:xfrm>
            <a:off x="4097338" y="5190256"/>
            <a:ext cx="4525962" cy="457200"/>
            <a:chOff x="1757" y="3472"/>
            <a:chExt cx="2851" cy="288"/>
          </a:xfrm>
        </p:grpSpPr>
        <p:sp>
          <p:nvSpPr>
            <p:cNvPr id="20490" name="Text Box 5">
              <a:extLst>
                <a:ext uri="{FF2B5EF4-FFF2-40B4-BE49-F238E27FC236}">
                  <a16:creationId xmlns:a16="http://schemas.microsoft.com/office/drawing/2014/main" id="{6B3AF939-7F7C-4D40-BB38-4533E49FBA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7" y="3472"/>
              <a:ext cx="28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2e</a:t>
              </a:r>
              <a:r>
                <a:rPr kumimoji="0" lang="en-US" alt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+ 2H</a:t>
              </a:r>
              <a:r>
                <a:rPr kumimoji="0" lang="en-US" alt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(1 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)       2H</a:t>
              </a:r>
              <a:r>
                <a:rPr kumimoji="0" lang="en-US" alt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(1 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atm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20491" name="Line 6">
              <a:extLst>
                <a:ext uri="{FF2B5EF4-FFF2-40B4-BE49-F238E27FC236}">
                  <a16:creationId xmlns:a16="http://schemas.microsoft.com/office/drawing/2014/main" id="{0B5DC7C1-182A-47B8-AB2D-360D43453D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4" y="3616"/>
              <a:ext cx="28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6B7FF0D-63F8-4CCE-9ABB-1B824AF643B9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 Setting 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947F5B-DB42-4AFC-9A7B-37FB0839CE9D}"/>
              </a:ext>
            </a:extLst>
          </p:cNvPr>
          <p:cNvSpPr/>
          <p:nvPr/>
        </p:nvSpPr>
        <p:spPr>
          <a:xfrm>
            <a:off x="520700" y="919630"/>
            <a:ext cx="810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electrochemical community has agreed that </a:t>
            </a:r>
            <a:r>
              <a:rPr lang="en-US" sz="2400" b="1" dirty="0"/>
              <a:t>the reduction of 2H</a:t>
            </a:r>
            <a:r>
              <a:rPr lang="en-US" sz="2400" b="1" baseline="30000" dirty="0"/>
              <a:t>+</a:t>
            </a:r>
            <a:r>
              <a:rPr lang="en-US" sz="2400" b="1" dirty="0"/>
              <a:t> ions to H</a:t>
            </a:r>
            <a:r>
              <a:rPr lang="en-US" sz="2400" b="1" baseline="-25000" dirty="0"/>
              <a:t>2</a:t>
            </a:r>
            <a:r>
              <a:rPr lang="en-US" sz="2400" b="1" dirty="0"/>
              <a:t>(g) has been assigned to be 0.000 V</a:t>
            </a:r>
            <a:r>
              <a:rPr lang="en-US" sz="2400" dirty="0"/>
              <a:t>. This is called the standard hydrogen electrode (SHE).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F76FE-9504-4D33-8BAE-7B128D3F1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006" y="2179798"/>
            <a:ext cx="3113087" cy="301045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F4BE5C-7ED9-4036-8566-0CCA888FC2B3}"/>
              </a:ext>
            </a:extLst>
          </p:cNvPr>
          <p:cNvCxnSpPr>
            <a:cxnSpLocks/>
          </p:cNvCxnSpPr>
          <p:nvPr/>
        </p:nvCxnSpPr>
        <p:spPr>
          <a:xfrm flipV="1">
            <a:off x="1767092" y="4368800"/>
            <a:ext cx="3270046" cy="82145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6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6"/>
          <p:cNvSpPr txBox="1">
            <a:spLocks noChangeArrowheads="1"/>
          </p:cNvSpPr>
          <p:nvPr/>
        </p:nvSpPr>
        <p:spPr bwMode="auto">
          <a:xfrm>
            <a:off x="181781" y="571823"/>
            <a:ext cx="9068543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indent="0">
              <a:buClr>
                <a:srgbClr val="000000"/>
              </a:buClr>
              <a:buSzPct val="100000"/>
            </a:pPr>
            <a:endParaRPr lang="en-US" dirty="0">
              <a:cs typeface="Times New Roman" charset="0"/>
            </a:endParaRPr>
          </a:p>
          <a:p>
            <a:pPr marL="0" indent="0">
              <a:buClr>
                <a:srgbClr val="000000"/>
              </a:buClr>
              <a:buSzPct val="100000"/>
            </a:pPr>
            <a:r>
              <a:rPr lang="en-US" b="1" i="1" dirty="0">
                <a:solidFill>
                  <a:srgbClr val="000090"/>
                </a:solidFill>
                <a:latin typeface="Arial"/>
              </a:rPr>
              <a:t>Oxidation number </a:t>
            </a:r>
            <a:r>
              <a:rPr lang="en-US" dirty="0"/>
              <a:t>is a positive or negative number assigned to an atom to indicate its degree of oxidation or reduction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.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1400" dirty="0">
              <a:solidFill>
                <a:srgbClr val="292934"/>
              </a:solidFill>
              <a:latin typeface="Arial"/>
            </a:endParaRPr>
          </a:p>
          <a:p>
            <a:pPr marL="404813" indent="-404813" fontAlgn="base">
              <a:buFont typeface="+mj-lt"/>
              <a:buAutoNum type="arabicParenR"/>
            </a:pPr>
            <a:r>
              <a:rPr lang="en-US" sz="2000" dirty="0"/>
              <a:t>The oxidation number of a free element is 0.</a:t>
            </a:r>
          </a:p>
          <a:p>
            <a:pPr marL="404813" indent="-404813" fontAlgn="base">
              <a:buFont typeface="+mj-lt"/>
              <a:buAutoNum type="arabicParenR"/>
            </a:pPr>
            <a:r>
              <a:rPr lang="en-US" sz="2000" dirty="0"/>
              <a:t>The oxidation number of H is +1.</a:t>
            </a:r>
          </a:p>
          <a:p>
            <a:pPr marL="404813" indent="-404813" fontAlgn="base">
              <a:buFont typeface="+mj-lt"/>
              <a:buAutoNum type="arabicParenR"/>
            </a:pPr>
            <a:r>
              <a:rPr lang="en-US" sz="2000" dirty="0"/>
              <a:t>The oxidation number of O in compounds is usually -2.</a:t>
            </a:r>
          </a:p>
          <a:p>
            <a:pPr marL="404813" indent="-404813" fontAlgn="base">
              <a:buFont typeface="+mj-lt"/>
              <a:buAutoNum type="arabicParenR"/>
            </a:pPr>
            <a:r>
              <a:rPr lang="en-US" sz="2000" dirty="0"/>
              <a:t>Then the oxidation number of a Group 1 element in a compound is +1.</a:t>
            </a:r>
          </a:p>
          <a:p>
            <a:pPr marL="404813" indent="-404813" fontAlgn="base">
              <a:buFont typeface="+mj-lt"/>
              <a:buAutoNum type="arabicParenR"/>
            </a:pPr>
            <a:r>
              <a:rPr lang="en-US" sz="2000" dirty="0"/>
              <a:t>The oxidation number of a Group 2 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65230D-986E-455C-BA4B-4BA1938D62D2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</a:rPr>
              <a:t>Oxidation Number (or Oxidation State)</a:t>
            </a:r>
          </a:p>
        </p:txBody>
      </p:sp>
      <p:pic>
        <p:nvPicPr>
          <p:cNvPr id="8254" name="Picture 62" descr="Image result for periodic table oxidation numbers">
            <a:extLst>
              <a:ext uri="{FF2B5EF4-FFF2-40B4-BE49-F238E27FC236}">
                <a16:creationId xmlns:a16="http://schemas.microsoft.com/office/drawing/2014/main" id="{AD7F6660-62D1-40EF-BF5D-BDF60AFE1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74" y="3676215"/>
            <a:ext cx="4013899" cy="26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2EEEC3-F9E5-4AC4-9A6D-7EDF5024C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089" y="3950995"/>
            <a:ext cx="40290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92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C:\Chang Powerpoint\Figures\CNG7CH19\CHA56014.JPE">
            <a:extLst>
              <a:ext uri="{FF2B5EF4-FFF2-40B4-BE49-F238E27FC236}">
                <a16:creationId xmlns:a16="http://schemas.microsoft.com/office/drawing/2014/main" id="{36D34E0B-49D3-4880-842C-976BC58D9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31" b="4903"/>
          <a:stretch>
            <a:fillRect/>
          </a:stretch>
        </p:blipFill>
        <p:spPr bwMode="auto">
          <a:xfrm>
            <a:off x="2688517" y="882324"/>
            <a:ext cx="5154386" cy="316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>
            <a:extLst>
              <a:ext uri="{FF2B5EF4-FFF2-40B4-BE49-F238E27FC236}">
                <a16:creationId xmlns:a16="http://schemas.microsoft.com/office/drawing/2014/main" id="{EFFBCDEF-C129-47D5-82B8-53883E442E0B}"/>
              </a:ext>
            </a:extLst>
          </p:cNvPr>
          <p:cNvGrpSpPr>
            <a:grpSpLocks/>
          </p:cNvGrpSpPr>
          <p:nvPr/>
        </p:nvGrpSpPr>
        <p:grpSpPr bwMode="auto">
          <a:xfrm>
            <a:off x="3170955" y="4702887"/>
            <a:ext cx="2303463" cy="400050"/>
            <a:chOff x="3157" y="3472"/>
            <a:chExt cx="1451" cy="252"/>
          </a:xfrm>
        </p:grpSpPr>
        <p:sp>
          <p:nvSpPr>
            <p:cNvPr id="19468" name="Text Box 7">
              <a:extLst>
                <a:ext uri="{FF2B5EF4-FFF2-40B4-BE49-F238E27FC236}">
                  <a16:creationId xmlns:a16="http://schemas.microsoft.com/office/drawing/2014/main" id="{F8F51850-75B4-43B8-AF68-9B9E4F9234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7" y="3472"/>
              <a:ext cx="145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2e</a:t>
              </a:r>
              <a:r>
                <a:rPr kumimoji="0" lang="en-US" alt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+ 2H</a:t>
              </a:r>
              <a:r>
                <a:rPr kumimoji="0" lang="en-US" alt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2H</a:t>
              </a:r>
              <a:r>
                <a:rPr kumimoji="0" lang="en-US" alt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69" name="Line 8">
              <a:extLst>
                <a:ext uri="{FF2B5EF4-FFF2-40B4-BE49-F238E27FC236}">
                  <a16:creationId xmlns:a16="http://schemas.microsoft.com/office/drawing/2014/main" id="{9D0E44FC-E322-420D-9514-0D1525E66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2" y="3597"/>
              <a:ext cx="26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0326DD22-027F-4EEF-8E37-FA3CDC409FE5}"/>
              </a:ext>
            </a:extLst>
          </p:cNvPr>
          <p:cNvGrpSpPr>
            <a:grpSpLocks/>
          </p:cNvGrpSpPr>
          <p:nvPr/>
        </p:nvGrpSpPr>
        <p:grpSpPr bwMode="auto">
          <a:xfrm>
            <a:off x="3474168" y="4171134"/>
            <a:ext cx="2686050" cy="400050"/>
            <a:chOff x="1952" y="3552"/>
            <a:chExt cx="1692" cy="252"/>
          </a:xfrm>
        </p:grpSpPr>
        <p:sp>
          <p:nvSpPr>
            <p:cNvPr id="19466" name="Text Box 10">
              <a:extLst>
                <a:ext uri="{FF2B5EF4-FFF2-40B4-BE49-F238E27FC236}">
                  <a16:creationId xmlns:a16="http://schemas.microsoft.com/office/drawing/2014/main" id="{12287CEA-58FE-4FC2-9C95-D54848C48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2" y="3552"/>
              <a:ext cx="169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Zn (</a:t>
              </a:r>
              <a:r>
                <a:rPr kumimoji="0" lang="en-US" alt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)          Zn</a:t>
              </a:r>
              <a:r>
                <a:rPr kumimoji="0" lang="en-US" alt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2+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+ 2e</a:t>
              </a:r>
              <a:r>
                <a:rPr kumimoji="0" lang="en-US" alt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</a:t>
              </a: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67" name="Line 11">
              <a:extLst>
                <a:ext uri="{FF2B5EF4-FFF2-40B4-BE49-F238E27FC236}">
                  <a16:creationId xmlns:a16="http://schemas.microsoft.com/office/drawing/2014/main" id="{6545510E-C705-48FF-8FC0-5BCD35B23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8" y="3678"/>
              <a:ext cx="29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300" name="Text Box 12">
            <a:extLst>
              <a:ext uri="{FF2B5EF4-FFF2-40B4-BE49-F238E27FC236}">
                <a16:creationId xmlns:a16="http://schemas.microsoft.com/office/drawing/2014/main" id="{2E1652E1-CB48-4CA2-BE16-CEB9B3317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1" y="4153731"/>
            <a:ext cx="2265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Anode (oxidation):</a:t>
            </a: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D1310E95-A983-4500-9FE3-9DF8B1F4D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26" y="4685544"/>
            <a:ext cx="2520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Cathode (reduction):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34384F2-6BEC-432F-BE31-8A404221446D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Determining Standard Potentials (Zn)</a:t>
            </a:r>
          </a:p>
        </p:txBody>
      </p:sp>
      <p:grpSp>
        <p:nvGrpSpPr>
          <p:cNvPr id="25" name="Group 27">
            <a:extLst>
              <a:ext uri="{FF2B5EF4-FFF2-40B4-BE49-F238E27FC236}">
                <a16:creationId xmlns:a16="http://schemas.microsoft.com/office/drawing/2014/main" id="{5AD84FFD-2E09-4738-9599-1F174E55E7C8}"/>
              </a:ext>
            </a:extLst>
          </p:cNvPr>
          <p:cNvGrpSpPr>
            <a:grpSpLocks/>
          </p:cNvGrpSpPr>
          <p:nvPr/>
        </p:nvGrpSpPr>
        <p:grpSpPr bwMode="auto">
          <a:xfrm>
            <a:off x="2876534" y="5379092"/>
            <a:ext cx="3390931" cy="596584"/>
            <a:chOff x="3456" y="2927"/>
            <a:chExt cx="1852" cy="316"/>
          </a:xfrm>
        </p:grpSpPr>
        <p:grpSp>
          <p:nvGrpSpPr>
            <p:cNvPr id="26" name="Group 28">
              <a:extLst>
                <a:ext uri="{FF2B5EF4-FFF2-40B4-BE49-F238E27FC236}">
                  <a16:creationId xmlns:a16="http://schemas.microsoft.com/office/drawing/2014/main" id="{5EC1CF9F-EC34-4BE6-9D30-6A487FC727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2927"/>
              <a:ext cx="1852" cy="296"/>
              <a:chOff x="3312" y="2952"/>
              <a:chExt cx="1852" cy="296"/>
            </a:xfrm>
          </p:grpSpPr>
          <p:grpSp>
            <p:nvGrpSpPr>
              <p:cNvPr id="28" name="Group 29">
                <a:extLst>
                  <a:ext uri="{FF2B5EF4-FFF2-40B4-BE49-F238E27FC236}">
                    <a16:creationId xmlns:a16="http://schemas.microsoft.com/office/drawing/2014/main" id="{B97AB7EA-EE73-41C4-90BD-EBD54292BD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12" y="2952"/>
                <a:ext cx="1852" cy="296"/>
                <a:chOff x="672" y="2160"/>
                <a:chExt cx="1852" cy="296"/>
              </a:xfrm>
            </p:grpSpPr>
            <p:sp>
              <p:nvSpPr>
                <p:cNvPr id="33" name="Text Box 30">
                  <a:extLst>
                    <a:ext uri="{FF2B5EF4-FFF2-40B4-BE49-F238E27FC236}">
                      <a16:creationId xmlns:a16="http://schemas.microsoft.com/office/drawing/2014/main" id="{CB4D3996-8FD3-4BDB-99E9-83566584BF5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2" y="2160"/>
                  <a:ext cx="1852" cy="2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E</a:t>
                  </a:r>
                  <a:r>
                    <a:rPr kumimoji="0" lang="en-US" altLang="en-US" sz="2800" b="0" i="1" u="none" strike="noStrike" kern="1200" cap="none" spc="0" normalizeH="0" baseline="3000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o</a:t>
                  </a:r>
                  <a:r>
                    <a:rPr kumimoji="0" lang="en-US" alt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= </a:t>
                  </a:r>
                  <a:r>
                    <a:rPr kumimoji="0" lang="en-US" altLang="en-US" sz="2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E</a:t>
                  </a:r>
                  <a:r>
                    <a:rPr kumimoji="0" lang="en-US" altLang="en-US" sz="2800" b="0" i="1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H /H</a:t>
                  </a:r>
                  <a:r>
                    <a:rPr kumimoji="0" lang="en-US" altLang="en-US" sz="2800" b="0" i="1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altLang="en-US" sz="2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- </a:t>
                  </a:r>
                  <a:r>
                    <a:rPr kumimoji="0" lang="en-US" altLang="en-US" sz="2800" b="0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E</a:t>
                  </a:r>
                  <a:r>
                    <a:rPr kumimoji="0" lang="en-US" altLang="en-US" sz="2800" b="0" i="1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Zn</a:t>
                  </a:r>
                  <a:r>
                    <a:rPr kumimoji="0" lang="en-US" altLang="en-US" sz="2800" b="0" i="1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/Zn</a:t>
                  </a:r>
                  <a:r>
                    <a:rPr kumimoji="0" lang="en-US" altLang="en-US" sz="2800" b="0" i="1" u="none" strike="noStrike" kern="120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endParaRPr kumimoji="0" lang="en-US" alt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Text Box 31">
                  <a:extLst>
                    <a:ext uri="{FF2B5EF4-FFF2-40B4-BE49-F238E27FC236}">
                      <a16:creationId xmlns:a16="http://schemas.microsoft.com/office/drawing/2014/main" id="{810A3512-2557-40D5-83CF-0B94FB8C4E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92" y="2260"/>
                  <a:ext cx="290" cy="1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cell</a:t>
                  </a:r>
                </a:p>
              </p:txBody>
            </p:sp>
          </p:grpSp>
          <p:sp>
            <p:nvSpPr>
              <p:cNvPr id="29" name="Text Box 32">
                <a:extLst>
                  <a:ext uri="{FF2B5EF4-FFF2-40B4-BE49-F238E27FC236}">
                    <a16:creationId xmlns:a16="http://schemas.microsoft.com/office/drawing/2014/main" id="{6A161BE2-FE1E-4C08-9DE5-C624F7D53E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89" y="2952"/>
                <a:ext cx="171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  <p:sp>
            <p:nvSpPr>
              <p:cNvPr id="30" name="Text Box 33">
                <a:extLst>
                  <a:ext uri="{FF2B5EF4-FFF2-40B4-BE49-F238E27FC236}">
                    <a16:creationId xmlns:a16="http://schemas.microsoft.com/office/drawing/2014/main" id="{4B2A5C73-88DB-4C84-B034-9EEAFEDF38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4" y="2952"/>
                <a:ext cx="171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  <p:sp>
            <p:nvSpPr>
              <p:cNvPr id="32" name="Text Box 35">
                <a:extLst>
                  <a:ext uri="{FF2B5EF4-FFF2-40B4-BE49-F238E27FC236}">
                    <a16:creationId xmlns:a16="http://schemas.microsoft.com/office/drawing/2014/main" id="{951E3B9F-7B61-4B6C-8F48-8476815794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15" y="3032"/>
                <a:ext cx="212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2+</a:t>
                </a:r>
              </a:p>
            </p:txBody>
          </p:sp>
        </p:grpSp>
        <p:sp>
          <p:nvSpPr>
            <p:cNvPr id="27" name="Text Box 36">
              <a:extLst>
                <a:ext uri="{FF2B5EF4-FFF2-40B4-BE49-F238E27FC236}">
                  <a16:creationId xmlns:a16="http://schemas.microsoft.com/office/drawing/2014/main" id="{C43F8E3E-86A7-479A-9E3B-B85C66B726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4" y="3080"/>
              <a:ext cx="155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36" name="Text Box 5">
            <a:extLst>
              <a:ext uri="{FF2B5EF4-FFF2-40B4-BE49-F238E27FC236}">
                <a16:creationId xmlns:a16="http://schemas.microsoft.com/office/drawing/2014/main" id="{AE59E977-E6CF-43D3-9190-147192B08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365" y="1120987"/>
            <a:ext cx="1223412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0.76 V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9" name="Group 27">
            <a:extLst>
              <a:ext uri="{FF2B5EF4-FFF2-40B4-BE49-F238E27FC236}">
                <a16:creationId xmlns:a16="http://schemas.microsoft.com/office/drawing/2014/main" id="{7605945F-8CC1-424E-BB08-104C67CC942E}"/>
              </a:ext>
            </a:extLst>
          </p:cNvPr>
          <p:cNvGrpSpPr>
            <a:grpSpLocks/>
          </p:cNvGrpSpPr>
          <p:nvPr/>
        </p:nvGrpSpPr>
        <p:grpSpPr bwMode="auto">
          <a:xfrm>
            <a:off x="6259126" y="4650748"/>
            <a:ext cx="2349117" cy="566377"/>
            <a:chOff x="3868" y="3239"/>
            <a:chExt cx="1283" cy="300"/>
          </a:xfrm>
        </p:grpSpPr>
        <p:grpSp>
          <p:nvGrpSpPr>
            <p:cNvPr id="40" name="Group 28">
              <a:extLst>
                <a:ext uri="{FF2B5EF4-FFF2-40B4-BE49-F238E27FC236}">
                  <a16:creationId xmlns:a16="http://schemas.microsoft.com/office/drawing/2014/main" id="{D36307B5-A968-4B04-AF6D-511E241ED9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8" y="3239"/>
              <a:ext cx="1283" cy="251"/>
              <a:chOff x="3724" y="3264"/>
              <a:chExt cx="1283" cy="251"/>
            </a:xfrm>
          </p:grpSpPr>
          <p:sp>
            <p:nvSpPr>
              <p:cNvPr id="47" name="Text Box 30">
                <a:extLst>
                  <a:ext uri="{FF2B5EF4-FFF2-40B4-BE49-F238E27FC236}">
                    <a16:creationId xmlns:a16="http://schemas.microsoft.com/office/drawing/2014/main" id="{F8A14B38-844A-41BA-805E-9BD13CAB13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24" y="3270"/>
                <a:ext cx="1283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 /H</a:t>
                </a:r>
                <a:r>
                  <a:rPr kumimoji="0" lang="en-US" altLang="en-US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en-US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=        0V</a:t>
                </a:r>
              </a:p>
            </p:txBody>
          </p:sp>
          <p:sp>
            <p:nvSpPr>
              <p:cNvPr id="43" name="Text Box 32">
                <a:extLst>
                  <a:ext uri="{FF2B5EF4-FFF2-40B4-BE49-F238E27FC236}">
                    <a16:creationId xmlns:a16="http://schemas.microsoft.com/office/drawing/2014/main" id="{9A957BB3-D20A-4EF8-8D61-201DC2A314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0" y="3264"/>
                <a:ext cx="163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  <p:sp>
            <p:nvSpPr>
              <p:cNvPr id="45" name="Text Box 34">
                <a:extLst>
                  <a:ext uri="{FF2B5EF4-FFF2-40B4-BE49-F238E27FC236}">
                    <a16:creationId xmlns:a16="http://schemas.microsoft.com/office/drawing/2014/main" id="{6C8391A4-3A69-4B0D-8948-8D472F9EC8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3" y="3358"/>
                <a:ext cx="150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</p:grpSp>
        <p:sp>
          <p:nvSpPr>
            <p:cNvPr id="41" name="Text Box 36">
              <a:extLst>
                <a:ext uri="{FF2B5EF4-FFF2-40B4-BE49-F238E27FC236}">
                  <a16:creationId xmlns:a16="http://schemas.microsoft.com/office/drawing/2014/main" id="{1DAEAA1B-E896-4FA5-BDBF-22B6E4864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7" y="3392"/>
              <a:ext cx="147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133A777F-8C03-46F6-BB04-4BF637713F43}"/>
              </a:ext>
            </a:extLst>
          </p:cNvPr>
          <p:cNvSpPr/>
          <p:nvPr/>
        </p:nvSpPr>
        <p:spPr>
          <a:xfrm>
            <a:off x="2845407" y="5379092"/>
            <a:ext cx="832972" cy="640201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41CA8D8-715D-4241-9FFD-78C826887CEF}"/>
              </a:ext>
            </a:extLst>
          </p:cNvPr>
          <p:cNvSpPr/>
          <p:nvPr/>
        </p:nvSpPr>
        <p:spPr>
          <a:xfrm>
            <a:off x="758975" y="5410392"/>
            <a:ext cx="1500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LiberationSerif"/>
              </a:rPr>
              <a:t>Measured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LiberationSerif"/>
              </a:rPr>
              <a:t>0.76 V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6A80C3D-FEB3-497A-98FD-3FF0870FC4B7}"/>
              </a:ext>
            </a:extLst>
          </p:cNvPr>
          <p:cNvCxnSpPr>
            <a:cxnSpLocks/>
          </p:cNvCxnSpPr>
          <p:nvPr/>
        </p:nvCxnSpPr>
        <p:spPr>
          <a:xfrm flipV="1">
            <a:off x="2218164" y="5671479"/>
            <a:ext cx="574047" cy="1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0778B38-0140-4F86-87C4-4747057C86BB}"/>
              </a:ext>
            </a:extLst>
          </p:cNvPr>
          <p:cNvCxnSpPr>
            <a:cxnSpLocks/>
          </p:cNvCxnSpPr>
          <p:nvPr/>
        </p:nvCxnSpPr>
        <p:spPr>
          <a:xfrm flipV="1">
            <a:off x="3748639" y="5960669"/>
            <a:ext cx="367452" cy="392983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303D17B1-9FCF-4C0B-A723-C76452719EB9}"/>
              </a:ext>
            </a:extLst>
          </p:cNvPr>
          <p:cNvSpPr/>
          <p:nvPr/>
        </p:nvSpPr>
        <p:spPr>
          <a:xfrm>
            <a:off x="3906358" y="5386959"/>
            <a:ext cx="927843" cy="640201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178F8C5-63D4-4AB4-9904-8C1CFBC4CF2E}"/>
              </a:ext>
            </a:extLst>
          </p:cNvPr>
          <p:cNvSpPr/>
          <p:nvPr/>
        </p:nvSpPr>
        <p:spPr>
          <a:xfrm>
            <a:off x="2692470" y="6280380"/>
            <a:ext cx="1500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iberationSerif"/>
              </a:rPr>
              <a:t>Set to 0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2630B2D-AD49-4502-AAC2-4F25288F1161}"/>
              </a:ext>
            </a:extLst>
          </p:cNvPr>
          <p:cNvSpPr/>
          <p:nvPr/>
        </p:nvSpPr>
        <p:spPr>
          <a:xfrm>
            <a:off x="4914570" y="5363891"/>
            <a:ext cx="1352895" cy="640201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68DA025-47A0-4083-A02C-1220D9EFA281}"/>
              </a:ext>
            </a:extLst>
          </p:cNvPr>
          <p:cNvSpPr/>
          <p:nvPr/>
        </p:nvSpPr>
        <p:spPr>
          <a:xfrm>
            <a:off x="4951007" y="6280380"/>
            <a:ext cx="1500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iberationSerif"/>
              </a:rPr>
              <a:t>Calculate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10FA12F-FAA8-4144-8AEE-BD97068ADCFB}"/>
              </a:ext>
            </a:extLst>
          </p:cNvPr>
          <p:cNvCxnSpPr>
            <a:cxnSpLocks/>
            <a:endCxn id="58" idx="4"/>
          </p:cNvCxnSpPr>
          <p:nvPr/>
        </p:nvCxnSpPr>
        <p:spPr>
          <a:xfrm flipH="1" flipV="1">
            <a:off x="5591018" y="6004092"/>
            <a:ext cx="8548" cy="378334"/>
          </a:xfrm>
          <a:prstGeom prst="straightConnector1">
            <a:avLst/>
          </a:prstGeom>
          <a:ln w="2857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28">
            <a:extLst>
              <a:ext uri="{FF2B5EF4-FFF2-40B4-BE49-F238E27FC236}">
                <a16:creationId xmlns:a16="http://schemas.microsoft.com/office/drawing/2014/main" id="{B13F7C21-B862-4F89-99F7-6CBB908DDAEF}"/>
              </a:ext>
            </a:extLst>
          </p:cNvPr>
          <p:cNvGrpSpPr>
            <a:grpSpLocks/>
          </p:cNvGrpSpPr>
          <p:nvPr/>
        </p:nvGrpSpPr>
        <p:grpSpPr bwMode="auto">
          <a:xfrm>
            <a:off x="6259126" y="4064547"/>
            <a:ext cx="2497423" cy="530507"/>
            <a:chOff x="3312" y="2921"/>
            <a:chExt cx="1364" cy="281"/>
          </a:xfrm>
        </p:grpSpPr>
        <p:sp>
          <p:nvSpPr>
            <p:cNvPr id="69" name="Text Box 30">
              <a:extLst>
                <a:ext uri="{FF2B5EF4-FFF2-40B4-BE49-F238E27FC236}">
                  <a16:creationId xmlns:a16="http://schemas.microsoft.com/office/drawing/2014/main" id="{4B3C66E1-69D1-40DC-93E5-C8D8379B4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952"/>
              <a:ext cx="1364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</a:t>
              </a:r>
              <a:r>
                <a:rPr kumimoji="0" lang="en-US" altLang="en-US" b="0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Zn</a:t>
              </a:r>
              <a:r>
                <a:rPr kumimoji="0" lang="en-US" altLang="en-US" b="0" i="1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/Zn </a:t>
              </a:r>
              <a:r>
                <a:rPr kumimoji="0" lang="en-US" altLang="en-US" b="0" i="1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= -0.76 V </a:t>
              </a:r>
            </a:p>
          </p:txBody>
        </p:sp>
        <p:sp>
          <p:nvSpPr>
            <p:cNvPr id="67" name="Text Box 33">
              <a:extLst>
                <a:ext uri="{FF2B5EF4-FFF2-40B4-BE49-F238E27FC236}">
                  <a16:creationId xmlns:a16="http://schemas.microsoft.com/office/drawing/2014/main" id="{DD58BAB2-1C1D-4FA9-A01D-03E965553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6" y="2921"/>
              <a:ext cx="171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68" name="Text Box 35">
              <a:extLst>
                <a:ext uri="{FF2B5EF4-FFF2-40B4-BE49-F238E27FC236}">
                  <a16:creationId xmlns:a16="http://schemas.microsoft.com/office/drawing/2014/main" id="{110F497C-BD52-4339-A272-E780872D6E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9" y="3039"/>
              <a:ext cx="21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/>
      <p:bldP spid="56" grpId="0" animBg="1"/>
      <p:bldP spid="57" grpId="0"/>
      <p:bldP spid="58" grpId="0" animBg="1"/>
      <p:bldP spid="5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>
            <a:extLst>
              <a:ext uri="{FF2B5EF4-FFF2-40B4-BE49-F238E27FC236}">
                <a16:creationId xmlns:a16="http://schemas.microsoft.com/office/drawing/2014/main" id="{69F9021A-BE14-47B7-A46C-3D2E77F3239B}"/>
              </a:ext>
            </a:extLst>
          </p:cNvPr>
          <p:cNvGrpSpPr>
            <a:grpSpLocks/>
          </p:cNvGrpSpPr>
          <p:nvPr/>
        </p:nvGrpSpPr>
        <p:grpSpPr bwMode="auto">
          <a:xfrm>
            <a:off x="3182937" y="4845454"/>
            <a:ext cx="3916363" cy="457200"/>
            <a:chOff x="2304" y="3472"/>
            <a:chExt cx="2467" cy="288"/>
          </a:xfrm>
        </p:grpSpPr>
        <p:sp>
          <p:nvSpPr>
            <p:cNvPr id="22566" name="Text Box 7">
              <a:extLst>
                <a:ext uri="{FF2B5EF4-FFF2-40B4-BE49-F238E27FC236}">
                  <a16:creationId xmlns:a16="http://schemas.microsoft.com/office/drawing/2014/main" id="{C8A9B1FD-52D6-475C-A0CA-AC15A1678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3472"/>
              <a:ext cx="24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+ Cu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2+ 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(1 </a:t>
              </a:r>
              <a:r>
                <a:rPr kumimoji="0" lang="en-US" alt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)         Cu (s)</a:t>
              </a:r>
            </a:p>
          </p:txBody>
        </p:sp>
        <p:sp>
          <p:nvSpPr>
            <p:cNvPr id="22567" name="Line 8">
              <a:extLst>
                <a:ext uri="{FF2B5EF4-FFF2-40B4-BE49-F238E27FC236}">
                  <a16:creationId xmlns:a16="http://schemas.microsoft.com/office/drawing/2014/main" id="{EF66933A-934C-4F2F-B712-4F721E60A6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8" y="3616"/>
              <a:ext cx="43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D6228C2E-EFA2-4CE3-B2DB-C1DB12191814}"/>
              </a:ext>
            </a:extLst>
          </p:cNvPr>
          <p:cNvGrpSpPr>
            <a:grpSpLocks/>
          </p:cNvGrpSpPr>
          <p:nvPr/>
        </p:nvGrpSpPr>
        <p:grpSpPr bwMode="auto">
          <a:xfrm>
            <a:off x="3884612" y="4312054"/>
            <a:ext cx="4467225" cy="457200"/>
            <a:chOff x="2691" y="3136"/>
            <a:chExt cx="2814" cy="288"/>
          </a:xfrm>
        </p:grpSpPr>
        <p:sp>
          <p:nvSpPr>
            <p:cNvPr id="22564" name="Text Box 10">
              <a:extLst>
                <a:ext uri="{FF2B5EF4-FFF2-40B4-BE49-F238E27FC236}">
                  <a16:creationId xmlns:a16="http://schemas.microsoft.com/office/drawing/2014/main" id="{C88E2DA2-F1AC-492C-92A1-54BF29A26E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1" y="3136"/>
              <a:ext cx="281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</a:t>
              </a:r>
              <a:r>
                <a:rPr kumimoji="0" lang="en-US" altLang="en-US" sz="2400" b="0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(1</a:t>
              </a:r>
              <a:r>
                <a:rPr kumimoji="0" lang="en-US" alt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atm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)          2H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(1 </a:t>
              </a:r>
              <a:r>
                <a:rPr kumimoji="0" lang="en-US" alt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) + 2e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-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565" name="Line 11">
              <a:extLst>
                <a:ext uri="{FF2B5EF4-FFF2-40B4-BE49-F238E27FC236}">
                  <a16:creationId xmlns:a16="http://schemas.microsoft.com/office/drawing/2014/main" id="{1EDC9894-1111-41E1-864C-89042D584C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2" y="3271"/>
              <a:ext cx="43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348" name="Text Box 12">
            <a:extLst>
              <a:ext uri="{FF2B5EF4-FFF2-40B4-BE49-F238E27FC236}">
                <a16:creationId xmlns:a16="http://schemas.microsoft.com/office/drawing/2014/main" id="{4FD4B2FA-63C5-4E47-8EDC-25AF2BE1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" y="4312054"/>
            <a:ext cx="266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Anode (oxidation):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26E279FD-C1EB-4041-93F5-656F8519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" y="4843867"/>
            <a:ext cx="2965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Cathode (reduction):</a:t>
            </a:r>
          </a:p>
        </p:txBody>
      </p:sp>
      <p:grpSp>
        <p:nvGrpSpPr>
          <p:cNvPr id="4" name="Group 21">
            <a:extLst>
              <a:ext uri="{FF2B5EF4-FFF2-40B4-BE49-F238E27FC236}">
                <a16:creationId xmlns:a16="http://schemas.microsoft.com/office/drawing/2014/main" id="{35201A47-573A-4BBC-9A6A-5DED89CCE4E7}"/>
              </a:ext>
            </a:extLst>
          </p:cNvPr>
          <p:cNvGrpSpPr>
            <a:grpSpLocks/>
          </p:cNvGrpSpPr>
          <p:nvPr/>
        </p:nvGrpSpPr>
        <p:grpSpPr bwMode="auto">
          <a:xfrm>
            <a:off x="5788025" y="1459707"/>
            <a:ext cx="2976563" cy="495300"/>
            <a:chOff x="3072" y="2616"/>
            <a:chExt cx="1875" cy="312"/>
          </a:xfrm>
        </p:grpSpPr>
        <p:grpSp>
          <p:nvGrpSpPr>
            <p:cNvPr id="22559" name="Group 22">
              <a:extLst>
                <a:ext uri="{FF2B5EF4-FFF2-40B4-BE49-F238E27FC236}">
                  <a16:creationId xmlns:a16="http://schemas.microsoft.com/office/drawing/2014/main" id="{771296F1-2120-4032-91A4-64584E4477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2616"/>
              <a:ext cx="1875" cy="312"/>
              <a:chOff x="672" y="2160"/>
              <a:chExt cx="1875" cy="312"/>
            </a:xfrm>
          </p:grpSpPr>
          <p:sp>
            <p:nvSpPr>
              <p:cNvPr id="22562" name="Text Box 23">
                <a:extLst>
                  <a:ext uri="{FF2B5EF4-FFF2-40B4-BE49-F238E27FC236}">
                    <a16:creationId xmlns:a16="http://schemas.microsoft.com/office/drawing/2014/main" id="{73761AD4-7811-472B-B0EC-AD695BF5CC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2" y="2160"/>
                <a:ext cx="187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1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0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= </a:t>
                </a: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cathode</a:t>
                </a:r>
                <a:r>
                  <a:rPr kumimoji="0" lang="en-US" alt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- </a:t>
                </a: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anode</a:t>
                </a:r>
                <a:endPara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563" name="Text Box 24">
                <a:extLst>
                  <a:ext uri="{FF2B5EF4-FFF2-40B4-BE49-F238E27FC236}">
                    <a16:creationId xmlns:a16="http://schemas.microsoft.com/office/drawing/2014/main" id="{C18FC95E-9E16-4695-A96E-61F1E3FBAD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" y="2260"/>
                <a:ext cx="30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cell</a:t>
                </a:r>
              </a:p>
            </p:txBody>
          </p:sp>
        </p:grpSp>
        <p:sp>
          <p:nvSpPr>
            <p:cNvPr id="22560" name="Text Box 25">
              <a:extLst>
                <a:ext uri="{FF2B5EF4-FFF2-40B4-BE49-F238E27FC236}">
                  <a16:creationId xmlns:a16="http://schemas.microsoft.com/office/drawing/2014/main" id="{E9095039-75B5-4CC3-AD99-F48C4828F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9" y="2616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2561" name="Text Box 26">
              <a:extLst>
                <a:ext uri="{FF2B5EF4-FFF2-40B4-BE49-F238E27FC236}">
                  <a16:creationId xmlns:a16="http://schemas.microsoft.com/office/drawing/2014/main" id="{BAEDE1FF-C272-4CBD-AC4E-B84AAC24F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3" y="2616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7" name="Group 38">
            <a:extLst>
              <a:ext uri="{FF2B5EF4-FFF2-40B4-BE49-F238E27FC236}">
                <a16:creationId xmlns:a16="http://schemas.microsoft.com/office/drawing/2014/main" id="{5E1B88CF-C37F-4096-8725-1C63C2120AEF}"/>
              </a:ext>
            </a:extLst>
          </p:cNvPr>
          <p:cNvGrpSpPr>
            <a:grpSpLocks/>
          </p:cNvGrpSpPr>
          <p:nvPr/>
        </p:nvGrpSpPr>
        <p:grpSpPr bwMode="auto">
          <a:xfrm>
            <a:off x="5762625" y="2007394"/>
            <a:ext cx="3152775" cy="557213"/>
            <a:chOff x="3248" y="945"/>
            <a:chExt cx="1986" cy="351"/>
          </a:xfrm>
        </p:grpSpPr>
        <p:grpSp>
          <p:nvGrpSpPr>
            <p:cNvPr id="22549" name="Group 34">
              <a:extLst>
                <a:ext uri="{FF2B5EF4-FFF2-40B4-BE49-F238E27FC236}">
                  <a16:creationId xmlns:a16="http://schemas.microsoft.com/office/drawing/2014/main" id="{55894E3D-6F55-49EB-953C-448A6BE3A0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8" y="945"/>
              <a:ext cx="1986" cy="351"/>
              <a:chOff x="3254" y="1033"/>
              <a:chExt cx="1986" cy="351"/>
            </a:xfrm>
          </p:grpSpPr>
          <p:sp>
            <p:nvSpPr>
              <p:cNvPr id="22553" name="Text Box 30">
                <a:extLst>
                  <a:ext uri="{FF2B5EF4-FFF2-40B4-BE49-F238E27FC236}">
                    <a16:creationId xmlns:a16="http://schemas.microsoft.com/office/drawing/2014/main" id="{7AC6064A-ABC7-4448-8345-59F0ADF3A4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4" y="1033"/>
                <a:ext cx="195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cell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= </a:t>
                </a: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Cu</a:t>
                </a:r>
                <a:r>
                  <a:rPr kumimoji="0" lang="en-US" altLang="en-US" sz="24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   /Cu</a:t>
                </a: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– </a:t>
                </a:r>
                <a:r>
                  <a:rPr kumimoji="0" lang="en-US" alt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1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  /H </a:t>
                </a:r>
                <a:endPara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554" name="Text Box 31">
                <a:extLst>
                  <a:ext uri="{FF2B5EF4-FFF2-40B4-BE49-F238E27FC236}">
                    <a16:creationId xmlns:a16="http://schemas.microsoft.com/office/drawing/2014/main" id="{4986BF1C-0E43-4DD8-8CA5-7416D98605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1" y="1104"/>
                <a:ext cx="24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2+</a:t>
                </a:r>
              </a:p>
            </p:txBody>
          </p:sp>
          <p:sp>
            <p:nvSpPr>
              <p:cNvPr id="22555" name="Text Box 32">
                <a:extLst>
                  <a:ext uri="{FF2B5EF4-FFF2-40B4-BE49-F238E27FC236}">
                    <a16:creationId xmlns:a16="http://schemas.microsoft.com/office/drawing/2014/main" id="{5EF8928F-965C-49FE-B77F-A2EB2BC9E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67" y="1104"/>
                <a:ext cx="18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+</a:t>
                </a:r>
              </a:p>
            </p:txBody>
          </p:sp>
          <p:sp>
            <p:nvSpPr>
              <p:cNvPr id="22556" name="Text Box 33">
                <a:extLst>
                  <a:ext uri="{FF2B5EF4-FFF2-40B4-BE49-F238E27FC236}">
                    <a16:creationId xmlns:a16="http://schemas.microsoft.com/office/drawing/2014/main" id="{0D9A67DD-9B16-4AC3-A43E-443943B597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2" y="1192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22550" name="Text Box 35">
              <a:extLst>
                <a:ext uri="{FF2B5EF4-FFF2-40B4-BE49-F238E27FC236}">
                  <a16:creationId xmlns:a16="http://schemas.microsoft.com/office/drawing/2014/main" id="{079C94D0-5EDF-49B5-B1E5-F935518F27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2" y="952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2551" name="Text Box 36">
              <a:extLst>
                <a:ext uri="{FF2B5EF4-FFF2-40B4-BE49-F238E27FC236}">
                  <a16:creationId xmlns:a16="http://schemas.microsoft.com/office/drawing/2014/main" id="{CB9C1FCC-4E7F-4349-B102-E3E19E14EE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3" y="952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2552" name="Text Box 37">
              <a:extLst>
                <a:ext uri="{FF2B5EF4-FFF2-40B4-BE49-F238E27FC236}">
                  <a16:creationId xmlns:a16="http://schemas.microsoft.com/office/drawing/2014/main" id="{6191F5D7-120B-4343-AF66-3BB3CE60C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1" y="952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9" name="Group 42">
            <a:extLst>
              <a:ext uri="{FF2B5EF4-FFF2-40B4-BE49-F238E27FC236}">
                <a16:creationId xmlns:a16="http://schemas.microsoft.com/office/drawing/2014/main" id="{18FAC009-906F-4C2B-8872-E6CB61E6B14E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2564607"/>
            <a:ext cx="2570163" cy="457200"/>
            <a:chOff x="3302" y="1513"/>
            <a:chExt cx="1619" cy="288"/>
          </a:xfrm>
        </p:grpSpPr>
        <p:sp>
          <p:nvSpPr>
            <p:cNvPr id="22546" name="Text Box 39">
              <a:extLst>
                <a:ext uri="{FF2B5EF4-FFF2-40B4-BE49-F238E27FC236}">
                  <a16:creationId xmlns:a16="http://schemas.microsoft.com/office/drawing/2014/main" id="{F3FAC446-7EAE-40F7-B6EB-F3B07F243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2" y="1513"/>
              <a:ext cx="161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0.34 = </a:t>
              </a:r>
              <a:r>
                <a:rPr kumimoji="0" lang="en-US" alt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</a:t>
              </a:r>
              <a:r>
                <a:rPr kumimoji="0" lang="en-US" altLang="en-US" sz="2400" b="0" i="1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Cu    /Cu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- 0</a:t>
              </a:r>
            </a:p>
          </p:txBody>
        </p:sp>
        <p:sp>
          <p:nvSpPr>
            <p:cNvPr id="22547" name="Text Box 40">
              <a:extLst>
                <a:ext uri="{FF2B5EF4-FFF2-40B4-BE49-F238E27FC236}">
                  <a16:creationId xmlns:a16="http://schemas.microsoft.com/office/drawing/2014/main" id="{BE4A5139-6EA2-4D81-A679-45996A6E8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9" y="1520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2548" name="Text Box 41">
              <a:extLst>
                <a:ext uri="{FF2B5EF4-FFF2-40B4-BE49-F238E27FC236}">
                  <a16:creationId xmlns:a16="http://schemas.microsoft.com/office/drawing/2014/main" id="{9A66F200-D5FA-4B79-B951-D63A925E7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4" y="1592"/>
              <a:ext cx="2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2+</a:t>
              </a:r>
            </a:p>
          </p:txBody>
        </p:sp>
      </p:grpSp>
      <p:grpSp>
        <p:nvGrpSpPr>
          <p:cNvPr id="10" name="Group 46">
            <a:extLst>
              <a:ext uri="{FF2B5EF4-FFF2-40B4-BE49-F238E27FC236}">
                <a16:creationId xmlns:a16="http://schemas.microsoft.com/office/drawing/2014/main" id="{6DFFE746-CB62-4E11-BB5A-692BD04E6E04}"/>
              </a:ext>
            </a:extLst>
          </p:cNvPr>
          <p:cNvGrpSpPr>
            <a:grpSpLocks/>
          </p:cNvGrpSpPr>
          <p:nvPr/>
        </p:nvGrpSpPr>
        <p:grpSpPr bwMode="auto">
          <a:xfrm>
            <a:off x="5711825" y="3098007"/>
            <a:ext cx="2417763" cy="458787"/>
            <a:chOff x="3254" y="1704"/>
            <a:chExt cx="1523" cy="289"/>
          </a:xfrm>
        </p:grpSpPr>
        <p:sp>
          <p:nvSpPr>
            <p:cNvPr id="22543" name="Text Box 43">
              <a:extLst>
                <a:ext uri="{FF2B5EF4-FFF2-40B4-BE49-F238E27FC236}">
                  <a16:creationId xmlns:a16="http://schemas.microsoft.com/office/drawing/2014/main" id="{B692EDB7-86B1-4CF0-AAA8-34F42545D6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4" y="1705"/>
              <a:ext cx="15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</a:t>
              </a:r>
              <a:r>
                <a:rPr kumimoji="0" lang="en-US" altLang="en-US" sz="2400" b="0" i="1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Cu</a:t>
              </a:r>
              <a:r>
                <a:rPr kumimoji="0" lang="en-US" altLang="en-US" sz="2400" b="0" i="1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/Cu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= 0.34 V</a:t>
              </a:r>
              <a:endPara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544" name="Text Box 44">
              <a:extLst>
                <a:ext uri="{FF2B5EF4-FFF2-40B4-BE49-F238E27FC236}">
                  <a16:creationId xmlns:a16="http://schemas.microsoft.com/office/drawing/2014/main" id="{BD33C594-355F-4440-80CD-E0CF968758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768"/>
              <a:ext cx="2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2+</a:t>
              </a:r>
            </a:p>
          </p:txBody>
        </p:sp>
        <p:sp>
          <p:nvSpPr>
            <p:cNvPr id="22545" name="Text Box 45">
              <a:extLst>
                <a:ext uri="{FF2B5EF4-FFF2-40B4-BE49-F238E27FC236}">
                  <a16:creationId xmlns:a16="http://schemas.microsoft.com/office/drawing/2014/main" id="{79553BF2-A33C-4D28-B915-78B8315D7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5" y="1704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5EADEA15-BACA-42B8-B29F-D4F6EC3EC263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Determining Standard Potentials (Cu)</a:t>
            </a:r>
          </a:p>
        </p:txBody>
      </p:sp>
      <p:pic>
        <p:nvPicPr>
          <p:cNvPr id="22530" name="Picture 2" descr="C:\Chang Powerpoint\Figures\CNG7CH19\CHA56014.JPE">
            <a:extLst>
              <a:ext uri="{FF2B5EF4-FFF2-40B4-BE49-F238E27FC236}">
                <a16:creationId xmlns:a16="http://schemas.microsoft.com/office/drawing/2014/main" id="{AAC2E5AA-7569-4BCE-9BDD-904921A46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1" b="4903"/>
          <a:stretch>
            <a:fillRect/>
          </a:stretch>
        </p:blipFill>
        <p:spPr bwMode="auto">
          <a:xfrm>
            <a:off x="-49212" y="1002702"/>
            <a:ext cx="5133975" cy="314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5">
            <a:extLst>
              <a:ext uri="{FF2B5EF4-FFF2-40B4-BE49-F238E27FC236}">
                <a16:creationId xmlns:a16="http://schemas.microsoft.com/office/drawing/2014/main" id="{57E3E27D-07BF-4DE2-BCFE-E1DABFE6A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962" y="1229278"/>
            <a:ext cx="1223412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0.34 V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F9D9180B-458E-4B87-B875-82B1DB440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54" y="5797891"/>
            <a:ext cx="7564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Repeat for other oxidation/reduction reactions.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standard reduction potential">
            <a:extLst>
              <a:ext uri="{FF2B5EF4-FFF2-40B4-BE49-F238E27FC236}">
                <a16:creationId xmlns:a16="http://schemas.microsoft.com/office/drawing/2014/main" id="{07F67714-E0DE-4A26-AFB7-5497682EC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9" y="1129926"/>
            <a:ext cx="4322683" cy="459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D05534-9340-4B91-85C2-ED99B85314AF}"/>
              </a:ext>
            </a:extLst>
          </p:cNvPr>
          <p:cNvSpPr/>
          <p:nvPr/>
        </p:nvSpPr>
        <p:spPr>
          <a:xfrm>
            <a:off x="170742" y="3855623"/>
            <a:ext cx="4183846" cy="176627"/>
          </a:xfrm>
          <a:prstGeom prst="roundRect">
            <a:avLst/>
          </a:prstGeom>
          <a:noFill/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8DC0DB-792D-4B60-8029-9DE5C6A9B238}"/>
              </a:ext>
            </a:extLst>
          </p:cNvPr>
          <p:cNvSpPr txBox="1"/>
          <p:nvPr/>
        </p:nvSpPr>
        <p:spPr>
          <a:xfrm>
            <a:off x="5020788" y="1640842"/>
            <a:ext cx="134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More easily reduced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589D77-B476-454E-B2C0-EBA0C293E9C5}"/>
              </a:ext>
            </a:extLst>
          </p:cNvPr>
          <p:cNvSpPr txBox="1"/>
          <p:nvPr/>
        </p:nvSpPr>
        <p:spPr>
          <a:xfrm>
            <a:off x="5020788" y="5073097"/>
            <a:ext cx="134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More easily oxidized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D6F1D398-68CD-49C9-B65B-4DD28FF96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170" y="3737432"/>
            <a:ext cx="1436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1" u="none" strike="noStrike" kern="1200" cap="none" spc="0" normalizeH="0" baseline="3000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2000" b="0" i="1" u="none" strike="noStrike" kern="1200" cap="none" spc="0" normalizeH="0" baseline="-2500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(H2)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0 V</a:t>
            </a: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48A9F-7B40-40FC-BB58-3B646E21BC81}"/>
              </a:ext>
            </a:extLst>
          </p:cNvPr>
          <p:cNvSpPr txBox="1"/>
          <p:nvPr/>
        </p:nvSpPr>
        <p:spPr>
          <a:xfrm>
            <a:off x="6305764" y="4934597"/>
            <a:ext cx="134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Better reducing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2D057-457B-42D5-B0DD-B3434595B81C}"/>
              </a:ext>
            </a:extLst>
          </p:cNvPr>
          <p:cNvSpPr txBox="1"/>
          <p:nvPr/>
        </p:nvSpPr>
        <p:spPr>
          <a:xfrm>
            <a:off x="3968628" y="1645165"/>
            <a:ext cx="134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(+)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32F20-0800-47BD-B817-9C4B12E6D5C1}"/>
              </a:ext>
            </a:extLst>
          </p:cNvPr>
          <p:cNvSpPr txBox="1"/>
          <p:nvPr/>
        </p:nvSpPr>
        <p:spPr>
          <a:xfrm>
            <a:off x="3968628" y="5077420"/>
            <a:ext cx="134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(-)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1195EC-6A67-46BD-BE31-E736E4AF903D}"/>
              </a:ext>
            </a:extLst>
          </p:cNvPr>
          <p:cNvSpPr txBox="1"/>
          <p:nvPr/>
        </p:nvSpPr>
        <p:spPr>
          <a:xfrm>
            <a:off x="6305764" y="1502342"/>
            <a:ext cx="134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Better oxidizing agent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D10CC0-B3F2-438B-983F-01BD7B363373}"/>
              </a:ext>
            </a:extLst>
          </p:cNvPr>
          <p:cNvCxnSpPr>
            <a:cxnSpLocks/>
          </p:cNvCxnSpPr>
          <p:nvPr/>
        </p:nvCxnSpPr>
        <p:spPr>
          <a:xfrm flipV="1">
            <a:off x="5869726" y="2287173"/>
            <a:ext cx="0" cy="278592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FF2F67-02D1-4F54-9DE0-6CDAE9555682}"/>
              </a:ext>
            </a:extLst>
          </p:cNvPr>
          <p:cNvSpPr txBox="1"/>
          <p:nvPr/>
        </p:nvSpPr>
        <p:spPr>
          <a:xfrm>
            <a:off x="5869726" y="3275767"/>
            <a:ext cx="134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Direction of Electron transfer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1211438-3324-43CA-9B37-6A36CBEFB4A6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Standard Potential (E°)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  <p:bldP spid="10" grpId="0"/>
      <p:bldP spid="11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>
            <a:extLst>
              <a:ext uri="{FF2B5EF4-FFF2-40B4-BE49-F238E27FC236}">
                <a16:creationId xmlns:a16="http://schemas.microsoft.com/office/drawing/2014/main" id="{C7C2009A-784F-4790-A8F0-3A0F57CD3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185" y="1302535"/>
            <a:ext cx="443258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Combine any two and you can calculate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 </a:t>
            </a:r>
            <a:r>
              <a:rPr lang="en-US" altLang="en-US" sz="2000" b="1" dirty="0">
                <a:solidFill>
                  <a:srgbClr val="000000"/>
                </a:solidFill>
              </a:rPr>
              <a:t>cell potential (</a:t>
            </a:r>
            <a:r>
              <a:rPr lang="en-US" altLang="en-US" sz="2000" b="1" dirty="0" err="1">
                <a:solidFill>
                  <a:srgbClr val="000000"/>
                </a:solidFill>
              </a:rPr>
              <a:t>E°</a:t>
            </a:r>
            <a:r>
              <a:rPr lang="en-US" altLang="en-US" sz="2000" b="1" baseline="-25000" dirty="0" err="1">
                <a:solidFill>
                  <a:srgbClr val="000000"/>
                </a:solidFill>
              </a:rPr>
              <a:t>cell</a:t>
            </a:r>
            <a:r>
              <a:rPr lang="en-US" altLang="en-US" sz="2000" b="1" dirty="0">
                <a:solidFill>
                  <a:srgbClr val="000000"/>
                </a:solidFill>
              </a:rPr>
              <a:t>).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87338" marR="0" lvl="0" indent="-28733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1) More positive is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the reduced (cathode), more negative is oxidized (anode).</a:t>
            </a:r>
          </a:p>
          <a:p>
            <a:pPr marL="287338" marR="0" lvl="0" indent="-28733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2) Find the potential for each reduction half reaction.</a:t>
            </a:r>
          </a:p>
          <a:p>
            <a:pPr marL="0" lvl="0" indent="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3) Calculate the </a:t>
            </a:r>
            <a:r>
              <a:rPr lang="en-US" altLang="en-US" sz="2000" dirty="0" err="1">
                <a:solidFill>
                  <a:srgbClr val="000000"/>
                </a:solidFill>
              </a:rPr>
              <a:t>E°</a:t>
            </a:r>
            <a:r>
              <a:rPr lang="en-US" altLang="en-US" sz="2000" baseline="-25000" dirty="0" err="1">
                <a:solidFill>
                  <a:srgbClr val="000000"/>
                </a:solidFill>
              </a:rPr>
              <a:t>cell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Note: Changing the stoichiometric coefficients of a half-cell reaction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does not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change the value of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2000" b="0" i="1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endParaRPr kumimoji="0" lang="en-US" altLang="en-US" sz="2000" b="0" i="1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218" name="Picture 2" descr="Image result for standard reduction potential">
            <a:extLst>
              <a:ext uri="{FF2B5EF4-FFF2-40B4-BE49-F238E27FC236}">
                <a16:creationId xmlns:a16="http://schemas.microsoft.com/office/drawing/2014/main" id="{07F67714-E0DE-4A26-AFB7-5497682EC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9" y="1129926"/>
            <a:ext cx="4322683" cy="459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1211438-3324-43CA-9B37-6A36CBEFB4A6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Standard Potential (E°)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A637B-E5A9-4166-8583-35D451B43F06}"/>
              </a:ext>
            </a:extLst>
          </p:cNvPr>
          <p:cNvSpPr/>
          <p:nvPr/>
        </p:nvSpPr>
        <p:spPr>
          <a:xfrm>
            <a:off x="4946803" y="4364521"/>
            <a:ext cx="3420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STIXGeneral-Italic"/>
              </a:rPr>
              <a:t>E°</a:t>
            </a:r>
            <a:r>
              <a:rPr lang="en-US" sz="2400" baseline="-25000" dirty="0" err="1">
                <a:latin typeface="STIXGeneral-Regular"/>
              </a:rPr>
              <a:t>cell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= </a:t>
            </a:r>
            <a:r>
              <a:rPr lang="en-US" sz="3200" i="1" dirty="0" err="1">
                <a:solidFill>
                  <a:srgbClr val="7030A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7030A0"/>
                </a:solidFill>
                <a:latin typeface="STIXGeneral-Regular"/>
              </a:rPr>
              <a:t>cathode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− </a:t>
            </a:r>
            <a:r>
              <a:rPr lang="en-US" sz="3200" i="1" dirty="0" err="1">
                <a:solidFill>
                  <a:srgbClr val="FF990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FF9900"/>
                </a:solidFill>
                <a:latin typeface="STIXGeneral-Regular"/>
              </a:rPr>
              <a:t>anode</a:t>
            </a:r>
            <a:endParaRPr lang="en-US" sz="2400" baseline="-250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standard reduction potential">
            <a:extLst>
              <a:ext uri="{FF2B5EF4-FFF2-40B4-BE49-F238E27FC236}">
                <a16:creationId xmlns:a16="http://schemas.microsoft.com/office/drawing/2014/main" id="{07F67714-E0DE-4A26-AFB7-5497682EC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9" y="1129926"/>
            <a:ext cx="4322683" cy="459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D05534-9340-4B91-85C2-ED99B85314AF}"/>
              </a:ext>
            </a:extLst>
          </p:cNvPr>
          <p:cNvSpPr/>
          <p:nvPr/>
        </p:nvSpPr>
        <p:spPr>
          <a:xfrm>
            <a:off x="170742" y="3370681"/>
            <a:ext cx="4183846" cy="176627"/>
          </a:xfrm>
          <a:prstGeom prst="roundRect">
            <a:avLst/>
          </a:prstGeom>
          <a:noFill/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1211438-3324-43CA-9B37-6A36CBEFB4A6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Standard Potential (E°)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138EA-2AF2-462D-A59D-527269B2D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784" y="918093"/>
            <a:ext cx="2889238" cy="2231652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63820087-8681-443C-BA82-78F12CDC1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369983"/>
            <a:ext cx="31948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Zn</a:t>
            </a:r>
            <a:r>
              <a:rPr lang="en-US" altLang="en-US" sz="2200" baseline="30000" dirty="0">
                <a:solidFill>
                  <a:srgbClr val="FF9900"/>
                </a:solidFill>
                <a:latin typeface="Arial" panose="020B0604020202020204" pitchFamily="34" charset="0"/>
              </a:rPr>
              <a:t>2+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200" i="1" dirty="0" err="1">
                <a:solidFill>
                  <a:srgbClr val="FF9900"/>
                </a:solidFill>
                <a:latin typeface="Arial" panose="020B0604020202020204" pitchFamily="34" charset="0"/>
              </a:rPr>
              <a:t>aq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) + 2e</a:t>
            </a:r>
            <a:r>
              <a:rPr lang="en-US" altLang="en-US" sz="2200" baseline="30000" dirty="0">
                <a:solidFill>
                  <a:srgbClr val="FF990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Zn(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3CC7B9BB-F7A0-4D9E-89D1-426EEE4A4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509" y="3744489"/>
            <a:ext cx="340377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+ 2e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Cu(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A637B-E5A9-4166-8583-35D451B43F06}"/>
              </a:ext>
            </a:extLst>
          </p:cNvPr>
          <p:cNvSpPr/>
          <p:nvPr/>
        </p:nvSpPr>
        <p:spPr>
          <a:xfrm>
            <a:off x="5111733" y="5547281"/>
            <a:ext cx="3420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STIXGeneral-Italic"/>
              </a:rPr>
              <a:t>E°</a:t>
            </a:r>
            <a:r>
              <a:rPr lang="en-US" sz="2400" baseline="-25000" dirty="0" err="1">
                <a:latin typeface="STIXGeneral-Regular"/>
              </a:rPr>
              <a:t>cell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= </a:t>
            </a:r>
            <a:r>
              <a:rPr lang="en-US" sz="3200" i="1" dirty="0" err="1">
                <a:solidFill>
                  <a:srgbClr val="7030A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7030A0"/>
                </a:solidFill>
                <a:latin typeface="STIXGeneral-Regular"/>
              </a:rPr>
              <a:t>cathode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− </a:t>
            </a:r>
            <a:r>
              <a:rPr lang="en-US" sz="3200" i="1" dirty="0" err="1">
                <a:solidFill>
                  <a:srgbClr val="FF990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FF9900"/>
                </a:solidFill>
                <a:latin typeface="STIXGeneral-Regular"/>
              </a:rPr>
              <a:t>anode</a:t>
            </a:r>
            <a:endParaRPr lang="en-US" sz="2400" baseline="-25000" dirty="0">
              <a:solidFill>
                <a:srgbClr val="FF99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C81EE3-5AA6-4FEF-BBF8-85C0A2FE1AE3}"/>
              </a:ext>
            </a:extLst>
          </p:cNvPr>
          <p:cNvSpPr/>
          <p:nvPr/>
        </p:nvSpPr>
        <p:spPr>
          <a:xfrm>
            <a:off x="170742" y="4646242"/>
            <a:ext cx="4183846" cy="176627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394B89-07CB-4BF0-BBA0-CD67CBC0FC6E}"/>
              </a:ext>
            </a:extLst>
          </p:cNvPr>
          <p:cNvSpPr/>
          <p:nvPr/>
        </p:nvSpPr>
        <p:spPr>
          <a:xfrm>
            <a:off x="7813391" y="3750347"/>
            <a:ext cx="10791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i="1" dirty="0">
                <a:latin typeface="Arial" panose="020B0604020202020204" pitchFamily="34" charset="0"/>
              </a:rPr>
              <a:t>0.34 V </a:t>
            </a:r>
            <a:endParaRPr lang="en-US" sz="2200" dirty="0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79DE0416-E9CE-4F71-959B-47FD6C09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322" y="3172054"/>
            <a:ext cx="31181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/>
              <a:t>Zn(</a:t>
            </a:r>
            <a:r>
              <a:rPr lang="en-US" altLang="en-US" sz="2000" i="1" dirty="0"/>
              <a:t>s</a:t>
            </a:r>
            <a:r>
              <a:rPr lang="en-US" altLang="en-US" sz="2000" dirty="0"/>
              <a:t>) </a:t>
            </a:r>
            <a:r>
              <a:rPr lang="en-US" altLang="en-US" sz="2000" dirty="0">
                <a:cs typeface="Arial" panose="020B0604020202020204" pitchFamily="34" charset="0"/>
              </a:rPr>
              <a:t>|</a:t>
            </a:r>
            <a:r>
              <a:rPr lang="en-US" altLang="en-US" sz="2000" dirty="0"/>
              <a:t> Zn</a:t>
            </a:r>
            <a:r>
              <a:rPr lang="en-US" altLang="en-US" sz="2000" baseline="30000" dirty="0"/>
              <a:t>2+</a:t>
            </a:r>
            <a:r>
              <a:rPr lang="en-US" altLang="en-US" sz="2000" dirty="0"/>
              <a:t> </a:t>
            </a:r>
            <a:r>
              <a:rPr lang="en-US" altLang="en-US" sz="2000" dirty="0">
                <a:cs typeface="Arial" panose="020B0604020202020204" pitchFamily="34" charset="0"/>
              </a:rPr>
              <a:t>|| Cu</a:t>
            </a:r>
            <a:r>
              <a:rPr lang="en-US" altLang="en-US" sz="2000" baseline="30000" dirty="0">
                <a:cs typeface="Arial" panose="020B0604020202020204" pitchFamily="34" charset="0"/>
              </a:rPr>
              <a:t>2+</a:t>
            </a:r>
            <a:r>
              <a:rPr lang="en-US" altLang="en-US" sz="2000" dirty="0">
                <a:cs typeface="Arial" panose="020B0604020202020204" pitchFamily="34" charset="0"/>
              </a:rPr>
              <a:t> | Cu(</a:t>
            </a:r>
            <a:r>
              <a:rPr lang="en-US" altLang="en-US" sz="2000" i="1" dirty="0">
                <a:cs typeface="Arial" panose="020B0604020202020204" pitchFamily="34" charset="0"/>
              </a:rPr>
              <a:t>s</a:t>
            </a:r>
            <a:r>
              <a:rPr lang="en-US" altLang="en-US" sz="2000" dirty="0">
                <a:cs typeface="Arial" panose="020B0604020202020204" pitchFamily="34" charset="0"/>
              </a:rPr>
              <a:t>)</a:t>
            </a:r>
            <a:endParaRPr lang="en-US" alt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751F47-4A0C-46B0-BF09-5CC3670BA2C9}"/>
              </a:ext>
            </a:extLst>
          </p:cNvPr>
          <p:cNvSpPr/>
          <p:nvPr/>
        </p:nvSpPr>
        <p:spPr>
          <a:xfrm>
            <a:off x="7727664" y="4369983"/>
            <a:ext cx="1173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i="1" dirty="0">
                <a:latin typeface="Arial" panose="020B0604020202020204" pitchFamily="34" charset="0"/>
              </a:rPr>
              <a:t>-0.76 V </a:t>
            </a:r>
            <a:endParaRPr lang="en-US" sz="2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1EB042-1667-408A-BEBF-A917A90E02EC}"/>
              </a:ext>
            </a:extLst>
          </p:cNvPr>
          <p:cNvSpPr/>
          <p:nvPr/>
        </p:nvSpPr>
        <p:spPr>
          <a:xfrm>
            <a:off x="2420783" y="6150493"/>
            <a:ext cx="4979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STIXGeneral-Italic"/>
              </a:rPr>
              <a:t>E°</a:t>
            </a:r>
            <a:r>
              <a:rPr lang="en-US" sz="2400" baseline="-25000" dirty="0" err="1">
                <a:latin typeface="STIXGeneral-Regular"/>
              </a:rPr>
              <a:t>cell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= </a:t>
            </a:r>
            <a:r>
              <a:rPr lang="en-US" sz="3200" dirty="0">
                <a:solidFill>
                  <a:srgbClr val="7030A0"/>
                </a:solidFill>
                <a:latin typeface="STIXGeneral-Italic"/>
              </a:rPr>
              <a:t>(0.34) </a:t>
            </a:r>
            <a:r>
              <a:rPr lang="en-US" sz="3200" dirty="0">
                <a:latin typeface="STIXGeneral-Regular"/>
              </a:rPr>
              <a:t>− </a:t>
            </a:r>
            <a:r>
              <a:rPr lang="en-US" sz="3200" dirty="0">
                <a:solidFill>
                  <a:srgbClr val="FF9900"/>
                </a:solidFill>
                <a:latin typeface="STIXGeneral-Italic"/>
              </a:rPr>
              <a:t>(-0.76) </a:t>
            </a:r>
            <a:r>
              <a:rPr lang="en-US" sz="3200" dirty="0">
                <a:latin typeface="STIXGeneral-Italic"/>
              </a:rPr>
              <a:t>= 1.1 V </a:t>
            </a:r>
            <a:endParaRPr lang="en-US" sz="2400" baseline="-25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E03029-3712-4EA2-91A1-D0162CE050B0}"/>
              </a:ext>
            </a:extLst>
          </p:cNvPr>
          <p:cNvSpPr/>
          <p:nvPr/>
        </p:nvSpPr>
        <p:spPr>
          <a:xfrm>
            <a:off x="7208441" y="5692171"/>
            <a:ext cx="313508" cy="3113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2BFDC9-73E3-4E6C-ADF1-BE004A4D2BEF}"/>
              </a:ext>
            </a:extLst>
          </p:cNvPr>
          <p:cNvCxnSpPr>
            <a:cxnSpLocks/>
            <a:stCxn id="11" idx="2"/>
            <a:endCxn id="4" idx="1"/>
          </p:cNvCxnSpPr>
          <p:nvPr/>
        </p:nvCxnSpPr>
        <p:spPr>
          <a:xfrm>
            <a:off x="6169426" y="4800870"/>
            <a:ext cx="1084927" cy="93689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CD73AF3-FB4E-404B-A437-33C0FC9F6CBA}"/>
              </a:ext>
            </a:extLst>
          </p:cNvPr>
          <p:cNvSpPr txBox="1"/>
          <p:nvPr/>
        </p:nvSpPr>
        <p:spPr>
          <a:xfrm>
            <a:off x="6463857" y="4855310"/>
            <a:ext cx="180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Accounts for the reaction flip</a:t>
            </a:r>
          </a:p>
        </p:txBody>
      </p:sp>
    </p:spTree>
    <p:extLst>
      <p:ext uri="{BB962C8B-B14F-4D97-AF65-F5344CB8AC3E}">
        <p14:creationId xmlns:p14="http://schemas.microsoft.com/office/powerpoint/2010/main" val="222953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5" grpId="0" animBg="1"/>
      <p:bldP spid="3" grpId="0"/>
      <p:bldP spid="17" grpId="0"/>
      <p:bldP spid="18" grpId="0"/>
      <p:bldP spid="4" grpId="0" animBg="1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0CD3456-4993-47E7-8C77-0E67DD748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30" y="221213"/>
            <a:ext cx="3390900" cy="3067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D6D4DC-56C0-4A0D-A8B5-A1601596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58" y="3858959"/>
            <a:ext cx="4410075" cy="1666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208EF-5975-4CE6-81ED-E8292C50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767CF7-1A16-4AA9-B29C-14779DCEDDD6}"/>
              </a:ext>
            </a:extLst>
          </p:cNvPr>
          <p:cNvSpPr txBox="1"/>
          <p:nvPr/>
        </p:nvSpPr>
        <p:spPr>
          <a:xfrm>
            <a:off x="5965372" y="1297577"/>
            <a:ext cx="95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Fe(s)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C20F1-585A-4718-9550-34B18B036D23}"/>
              </a:ext>
            </a:extLst>
          </p:cNvPr>
          <p:cNvSpPr txBox="1"/>
          <p:nvPr/>
        </p:nvSpPr>
        <p:spPr>
          <a:xfrm>
            <a:off x="5063925" y="2358634"/>
            <a:ext cx="95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</a:t>
            </a:r>
            <a:r>
              <a:rPr lang="en-US" sz="1600" baseline="30000" dirty="0"/>
              <a:t>2+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4D7A4-856D-4132-B9A1-CB9575D7DDC2}"/>
              </a:ext>
            </a:extLst>
          </p:cNvPr>
          <p:cNvSpPr txBox="1"/>
          <p:nvPr/>
        </p:nvSpPr>
        <p:spPr>
          <a:xfrm>
            <a:off x="2529840" y="1297577"/>
            <a:ext cx="95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Pb(s)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00A06-9920-4D1E-AC4E-E9DCFC57500E}"/>
              </a:ext>
            </a:extLst>
          </p:cNvPr>
          <p:cNvSpPr txBox="1"/>
          <p:nvPr/>
        </p:nvSpPr>
        <p:spPr>
          <a:xfrm>
            <a:off x="3520274" y="2314120"/>
            <a:ext cx="95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Pb</a:t>
            </a:r>
            <a:r>
              <a:rPr lang="en-US" sz="1600" baseline="30000" dirty="0"/>
              <a:t>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160B65-F811-4033-A640-2CBC93CB0525}"/>
              </a:ext>
            </a:extLst>
          </p:cNvPr>
          <p:cNvSpPr txBox="1"/>
          <p:nvPr/>
        </p:nvSpPr>
        <p:spPr>
          <a:xfrm>
            <a:off x="172383" y="80565"/>
            <a:ext cx="356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3333FF"/>
                </a:solidFill>
              </a:rPr>
              <a:t>Questions: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2BA5C3-240B-4987-8FFF-3BAAD27039B3}"/>
              </a:ext>
            </a:extLst>
          </p:cNvPr>
          <p:cNvSpPr/>
          <p:nvPr/>
        </p:nvSpPr>
        <p:spPr>
          <a:xfrm>
            <a:off x="375858" y="3083885"/>
            <a:ext cx="8672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0" indent="-28733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1) Which metal will reduced and oxidized?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CDCF6B-B859-45A5-8B9B-835AC7898741}"/>
              </a:ext>
            </a:extLst>
          </p:cNvPr>
          <p:cNvSpPr/>
          <p:nvPr/>
        </p:nvSpPr>
        <p:spPr>
          <a:xfrm>
            <a:off x="443527" y="4774322"/>
            <a:ext cx="4183846" cy="176627"/>
          </a:xfrm>
          <a:prstGeom prst="roundRect">
            <a:avLst/>
          </a:prstGeom>
          <a:noFill/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00E6DB-3363-4FF2-9900-8EAB563EA84D}"/>
              </a:ext>
            </a:extLst>
          </p:cNvPr>
          <p:cNvSpPr/>
          <p:nvPr/>
        </p:nvSpPr>
        <p:spPr>
          <a:xfrm>
            <a:off x="437917" y="5269781"/>
            <a:ext cx="4183846" cy="176627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C75CC-1769-46AD-BF54-CCA9151865B9}"/>
              </a:ext>
            </a:extLst>
          </p:cNvPr>
          <p:cNvSpPr/>
          <p:nvPr/>
        </p:nvSpPr>
        <p:spPr>
          <a:xfrm>
            <a:off x="4785933" y="46393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7338" lvl="0" indent="-28733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More positive = reduced (cathode)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60B185-9923-499A-B1E1-F2202E4F0ADD}"/>
              </a:ext>
            </a:extLst>
          </p:cNvPr>
          <p:cNvSpPr/>
          <p:nvPr/>
        </p:nvSpPr>
        <p:spPr>
          <a:xfrm>
            <a:off x="4774713" y="5156502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7338" lvl="0" indent="-28733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More negative = oxidized (anode).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035CE2-4981-4BDA-ADF4-C449C333DDE7}"/>
              </a:ext>
            </a:extLst>
          </p:cNvPr>
          <p:cNvSpPr/>
          <p:nvPr/>
        </p:nvSpPr>
        <p:spPr>
          <a:xfrm>
            <a:off x="5063925" y="1242315"/>
            <a:ext cx="753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FF9900"/>
                </a:solidFill>
                <a:latin typeface="Arial" panose="020B0604020202020204" pitchFamily="34" charset="0"/>
              </a:rPr>
              <a:t>anode</a:t>
            </a:r>
            <a:endParaRPr lang="en-US" sz="1600" dirty="0">
              <a:solidFill>
                <a:srgbClr val="FF99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2D97A7-F914-4169-9AAE-7D5258B33A8C}"/>
              </a:ext>
            </a:extLst>
          </p:cNvPr>
          <p:cNvSpPr/>
          <p:nvPr/>
        </p:nvSpPr>
        <p:spPr>
          <a:xfrm>
            <a:off x="3297498" y="1242315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9933FF"/>
                </a:solidFill>
                <a:latin typeface="Arial" panose="020B0604020202020204" pitchFamily="34" charset="0"/>
              </a:rPr>
              <a:t>cathode</a:t>
            </a:r>
            <a:endParaRPr lang="en-US" sz="1600" dirty="0">
              <a:solidFill>
                <a:srgbClr val="9933FF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777513-A776-415E-A61E-A2BD7196AA88}"/>
              </a:ext>
            </a:extLst>
          </p:cNvPr>
          <p:cNvCxnSpPr>
            <a:cxnSpLocks/>
          </p:cNvCxnSpPr>
          <p:nvPr/>
        </p:nvCxnSpPr>
        <p:spPr>
          <a:xfrm flipH="1" flipV="1">
            <a:off x="5368594" y="2601971"/>
            <a:ext cx="354872" cy="15488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58D3A-E27F-4193-8ACB-926DD3F5DBC9}"/>
              </a:ext>
            </a:extLst>
          </p:cNvPr>
          <p:cNvSpPr/>
          <p:nvPr/>
        </p:nvSpPr>
        <p:spPr>
          <a:xfrm>
            <a:off x="5551995" y="2399149"/>
            <a:ext cx="37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90F29B-A6F0-4664-9BBC-2409A466CE05}"/>
              </a:ext>
            </a:extLst>
          </p:cNvPr>
          <p:cNvSpPr/>
          <p:nvPr/>
        </p:nvSpPr>
        <p:spPr>
          <a:xfrm>
            <a:off x="3160513" y="2352370"/>
            <a:ext cx="372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Pb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CCC2A70-51E9-445A-9C20-CC46E88845A5}"/>
              </a:ext>
            </a:extLst>
          </p:cNvPr>
          <p:cNvCxnSpPr>
            <a:cxnSpLocks/>
          </p:cNvCxnSpPr>
          <p:nvPr/>
        </p:nvCxnSpPr>
        <p:spPr>
          <a:xfrm flipH="1">
            <a:off x="3303029" y="2522280"/>
            <a:ext cx="305748" cy="22567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3116295-3081-49E4-80D1-A0689A12521E}"/>
              </a:ext>
            </a:extLst>
          </p:cNvPr>
          <p:cNvSpPr/>
          <p:nvPr/>
        </p:nvSpPr>
        <p:spPr>
          <a:xfrm>
            <a:off x="375857" y="5836942"/>
            <a:ext cx="8672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0" indent="-28733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2) Which direction are the electrons going?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817A551-046D-4029-B934-C92BD2513022}"/>
              </a:ext>
            </a:extLst>
          </p:cNvPr>
          <p:cNvCxnSpPr>
            <a:cxnSpLocks/>
          </p:cNvCxnSpPr>
          <p:nvPr/>
        </p:nvCxnSpPr>
        <p:spPr>
          <a:xfrm flipH="1" flipV="1">
            <a:off x="5241648" y="828189"/>
            <a:ext cx="550248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69C05F4-9C26-4B01-A725-520A602095B7}"/>
              </a:ext>
            </a:extLst>
          </p:cNvPr>
          <p:cNvCxnSpPr>
            <a:cxnSpLocks/>
          </p:cNvCxnSpPr>
          <p:nvPr/>
        </p:nvCxnSpPr>
        <p:spPr>
          <a:xfrm flipH="1" flipV="1">
            <a:off x="3352462" y="828188"/>
            <a:ext cx="550248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1937A58-66BB-4DA2-831D-30E386763AF5}"/>
              </a:ext>
            </a:extLst>
          </p:cNvPr>
          <p:cNvSpPr/>
          <p:nvPr/>
        </p:nvSpPr>
        <p:spPr>
          <a:xfrm>
            <a:off x="3410012" y="6310629"/>
            <a:ext cx="2313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From Fe(s) to Pb</a:t>
            </a:r>
            <a:r>
              <a:rPr lang="en-US" altLang="en-US" sz="2000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2+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28674A-DAFE-409E-9515-F09830E74AEE}"/>
              </a:ext>
            </a:extLst>
          </p:cNvPr>
          <p:cNvSpPr/>
          <p:nvPr/>
        </p:nvSpPr>
        <p:spPr>
          <a:xfrm>
            <a:off x="5419754" y="494969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US" altLang="en-U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endParaRPr lang="en-US" baseline="30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A6223D-3581-4700-A0AD-B131FEC1E9AE}"/>
              </a:ext>
            </a:extLst>
          </p:cNvPr>
          <p:cNvSpPr/>
          <p:nvPr/>
        </p:nvSpPr>
        <p:spPr>
          <a:xfrm>
            <a:off x="3526123" y="486068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US" altLang="en-U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89389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  <p:bldP spid="20" grpId="0"/>
      <p:bldP spid="22" grpId="0"/>
      <p:bldP spid="23" grpId="0"/>
      <p:bldP spid="31" grpId="0"/>
      <p:bldP spid="35" grpId="0"/>
      <p:bldP spid="36" grpId="0"/>
      <p:bldP spid="3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0CD3456-4993-47E7-8C77-0E67DD748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30" y="221213"/>
            <a:ext cx="3390900" cy="30670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208EF-5975-4CE6-81ED-E8292C50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767CF7-1A16-4AA9-B29C-14779DCEDDD6}"/>
              </a:ext>
            </a:extLst>
          </p:cNvPr>
          <p:cNvSpPr txBox="1"/>
          <p:nvPr/>
        </p:nvSpPr>
        <p:spPr>
          <a:xfrm>
            <a:off x="5965372" y="1297577"/>
            <a:ext cx="95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Fe(s)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C20F1-585A-4718-9550-34B18B036D23}"/>
              </a:ext>
            </a:extLst>
          </p:cNvPr>
          <p:cNvSpPr txBox="1"/>
          <p:nvPr/>
        </p:nvSpPr>
        <p:spPr>
          <a:xfrm>
            <a:off x="5063925" y="2358634"/>
            <a:ext cx="95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</a:t>
            </a:r>
            <a:r>
              <a:rPr lang="en-US" sz="1600" baseline="30000" dirty="0"/>
              <a:t>2+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4D7A4-856D-4132-B9A1-CB9575D7DDC2}"/>
              </a:ext>
            </a:extLst>
          </p:cNvPr>
          <p:cNvSpPr txBox="1"/>
          <p:nvPr/>
        </p:nvSpPr>
        <p:spPr>
          <a:xfrm>
            <a:off x="2529840" y="1297577"/>
            <a:ext cx="95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Pb(s)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00A06-9920-4D1E-AC4E-E9DCFC57500E}"/>
              </a:ext>
            </a:extLst>
          </p:cNvPr>
          <p:cNvSpPr txBox="1"/>
          <p:nvPr/>
        </p:nvSpPr>
        <p:spPr>
          <a:xfrm>
            <a:off x="3520274" y="2314120"/>
            <a:ext cx="95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Pb</a:t>
            </a:r>
            <a:r>
              <a:rPr lang="en-US" sz="1600" baseline="30000" dirty="0"/>
              <a:t>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160B65-F811-4033-A640-2CBC93CB0525}"/>
              </a:ext>
            </a:extLst>
          </p:cNvPr>
          <p:cNvSpPr txBox="1"/>
          <p:nvPr/>
        </p:nvSpPr>
        <p:spPr>
          <a:xfrm>
            <a:off x="172383" y="80565"/>
            <a:ext cx="356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3333FF"/>
                </a:solidFill>
              </a:rPr>
              <a:t>Questions: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2BA5C3-240B-4987-8FFF-3BAAD27039B3}"/>
              </a:ext>
            </a:extLst>
          </p:cNvPr>
          <p:cNvSpPr/>
          <p:nvPr/>
        </p:nvSpPr>
        <p:spPr>
          <a:xfrm>
            <a:off x="375858" y="3083885"/>
            <a:ext cx="8672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0" indent="-28733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3) What are the half reactions?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035CE2-4981-4BDA-ADF4-C449C333DDE7}"/>
              </a:ext>
            </a:extLst>
          </p:cNvPr>
          <p:cNvSpPr/>
          <p:nvPr/>
        </p:nvSpPr>
        <p:spPr>
          <a:xfrm>
            <a:off x="5063925" y="1242315"/>
            <a:ext cx="753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FF9900"/>
                </a:solidFill>
                <a:latin typeface="Arial" panose="020B0604020202020204" pitchFamily="34" charset="0"/>
              </a:rPr>
              <a:t>anode</a:t>
            </a:r>
            <a:endParaRPr lang="en-US" sz="1600" dirty="0">
              <a:solidFill>
                <a:srgbClr val="FF99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2D97A7-F914-4169-9AAE-7D5258B33A8C}"/>
              </a:ext>
            </a:extLst>
          </p:cNvPr>
          <p:cNvSpPr/>
          <p:nvPr/>
        </p:nvSpPr>
        <p:spPr>
          <a:xfrm>
            <a:off x="3297498" y="1242315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9933FF"/>
                </a:solidFill>
                <a:latin typeface="Arial" panose="020B0604020202020204" pitchFamily="34" charset="0"/>
              </a:rPr>
              <a:t>cathode</a:t>
            </a:r>
            <a:endParaRPr lang="en-US" sz="1600" dirty="0">
              <a:solidFill>
                <a:srgbClr val="9933FF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777513-A776-415E-A61E-A2BD7196AA88}"/>
              </a:ext>
            </a:extLst>
          </p:cNvPr>
          <p:cNvCxnSpPr>
            <a:cxnSpLocks/>
          </p:cNvCxnSpPr>
          <p:nvPr/>
        </p:nvCxnSpPr>
        <p:spPr>
          <a:xfrm flipH="1" flipV="1">
            <a:off x="5368594" y="2601971"/>
            <a:ext cx="354872" cy="15488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58D3A-E27F-4193-8ACB-926DD3F5DBC9}"/>
              </a:ext>
            </a:extLst>
          </p:cNvPr>
          <p:cNvSpPr/>
          <p:nvPr/>
        </p:nvSpPr>
        <p:spPr>
          <a:xfrm>
            <a:off x="5551995" y="2399149"/>
            <a:ext cx="37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90F29B-A6F0-4664-9BBC-2409A466CE05}"/>
              </a:ext>
            </a:extLst>
          </p:cNvPr>
          <p:cNvSpPr/>
          <p:nvPr/>
        </p:nvSpPr>
        <p:spPr>
          <a:xfrm>
            <a:off x="3160513" y="2352370"/>
            <a:ext cx="372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Pb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CCC2A70-51E9-445A-9C20-CC46E88845A5}"/>
              </a:ext>
            </a:extLst>
          </p:cNvPr>
          <p:cNvCxnSpPr>
            <a:cxnSpLocks/>
          </p:cNvCxnSpPr>
          <p:nvPr/>
        </p:nvCxnSpPr>
        <p:spPr>
          <a:xfrm flipH="1">
            <a:off x="3303029" y="2522280"/>
            <a:ext cx="305748" cy="22567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817A551-046D-4029-B934-C92BD2513022}"/>
              </a:ext>
            </a:extLst>
          </p:cNvPr>
          <p:cNvCxnSpPr>
            <a:cxnSpLocks/>
          </p:cNvCxnSpPr>
          <p:nvPr/>
        </p:nvCxnSpPr>
        <p:spPr>
          <a:xfrm flipH="1" flipV="1">
            <a:off x="5241648" y="828189"/>
            <a:ext cx="550248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69C05F4-9C26-4B01-A725-520A602095B7}"/>
              </a:ext>
            </a:extLst>
          </p:cNvPr>
          <p:cNvCxnSpPr>
            <a:cxnSpLocks/>
          </p:cNvCxnSpPr>
          <p:nvPr/>
        </p:nvCxnSpPr>
        <p:spPr>
          <a:xfrm flipH="1" flipV="1">
            <a:off x="3352462" y="828188"/>
            <a:ext cx="550248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928674A-DAFE-409E-9515-F09830E74AEE}"/>
              </a:ext>
            </a:extLst>
          </p:cNvPr>
          <p:cNvSpPr/>
          <p:nvPr/>
        </p:nvSpPr>
        <p:spPr>
          <a:xfrm>
            <a:off x="5419754" y="494969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US" altLang="en-U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endParaRPr lang="en-US" baseline="30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A6223D-3581-4700-A0AD-B131FEC1E9AE}"/>
              </a:ext>
            </a:extLst>
          </p:cNvPr>
          <p:cNvSpPr/>
          <p:nvPr/>
        </p:nvSpPr>
        <p:spPr>
          <a:xfrm>
            <a:off x="3526123" y="486068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US" altLang="en-U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endParaRPr lang="en-US" baseline="30000" dirty="0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41B94570-98F7-4C8F-92B2-227180735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724" y="4063303"/>
            <a:ext cx="373948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Zn(</a:t>
            </a:r>
            <a:r>
              <a:rPr lang="en-US" altLang="en-US" sz="2200" i="1" dirty="0">
                <a:solidFill>
                  <a:srgbClr val="FF9900"/>
                </a:solidFill>
                <a:latin typeface="Arial" panose="020B0604020202020204" pitchFamily="34" charset="0"/>
              </a:rPr>
              <a:t>s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)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   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Zn</a:t>
            </a:r>
            <a:r>
              <a:rPr lang="en-US" altLang="en-US" sz="2200" baseline="30000" dirty="0">
                <a:solidFill>
                  <a:srgbClr val="FF9900"/>
                </a:solidFill>
                <a:latin typeface="Arial" panose="020B0604020202020204" pitchFamily="34" charset="0"/>
              </a:rPr>
              <a:t>2+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200" i="1" dirty="0" err="1">
                <a:solidFill>
                  <a:srgbClr val="FF9900"/>
                </a:solidFill>
                <a:latin typeface="Arial" panose="020B0604020202020204" pitchFamily="34" charset="0"/>
              </a:rPr>
              <a:t>aq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) + 2e</a:t>
            </a:r>
            <a:r>
              <a:rPr lang="en-US" altLang="en-US" sz="2200" baseline="30000" dirty="0">
                <a:solidFill>
                  <a:srgbClr val="FF9900"/>
                </a:solidFill>
                <a:latin typeface="Arial" panose="020B0604020202020204" pitchFamily="34" charset="0"/>
              </a:rPr>
              <a:t>-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85E439F0-F64F-4B39-83DE-C55A8AF68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226" y="3635110"/>
            <a:ext cx="340377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Pb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+ 2e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Pb(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7E1EC7B3-954F-4777-B234-9B480B00F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901" y="6041210"/>
            <a:ext cx="3672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Fe(</a:t>
            </a:r>
            <a:r>
              <a:rPr lang="en-US" altLang="en-US" i="1" dirty="0"/>
              <a:t>s</a:t>
            </a:r>
            <a:r>
              <a:rPr lang="en-US" altLang="en-US" dirty="0"/>
              <a:t>) </a:t>
            </a:r>
            <a:r>
              <a:rPr lang="en-US" altLang="en-US" dirty="0">
                <a:cs typeface="Arial" panose="020B0604020202020204" pitchFamily="34" charset="0"/>
              </a:rPr>
              <a:t>|</a:t>
            </a:r>
            <a:r>
              <a:rPr lang="en-US" altLang="en-US" dirty="0"/>
              <a:t> Fe</a:t>
            </a:r>
            <a:r>
              <a:rPr lang="en-US" altLang="en-US" baseline="30000" dirty="0"/>
              <a:t>2+</a:t>
            </a:r>
            <a:r>
              <a:rPr lang="en-US" altLang="en-US" dirty="0"/>
              <a:t> </a:t>
            </a:r>
            <a:r>
              <a:rPr lang="en-US" altLang="en-US" dirty="0">
                <a:cs typeface="Arial" panose="020B0604020202020204" pitchFamily="34" charset="0"/>
              </a:rPr>
              <a:t>|| Pb</a:t>
            </a:r>
            <a:r>
              <a:rPr lang="en-US" altLang="en-US" baseline="30000" dirty="0">
                <a:cs typeface="Arial" panose="020B0604020202020204" pitchFamily="34" charset="0"/>
              </a:rPr>
              <a:t>2+</a:t>
            </a:r>
            <a:r>
              <a:rPr lang="en-US" altLang="en-US" dirty="0">
                <a:cs typeface="Arial" panose="020B0604020202020204" pitchFamily="34" charset="0"/>
              </a:rPr>
              <a:t> | Pb(</a:t>
            </a:r>
            <a:r>
              <a:rPr lang="en-US" altLang="en-US" i="1" dirty="0">
                <a:cs typeface="Arial" panose="020B0604020202020204" pitchFamily="34" charset="0"/>
              </a:rPr>
              <a:t>s</a:t>
            </a:r>
            <a:r>
              <a:rPr lang="en-US" altLang="en-US" dirty="0">
                <a:cs typeface="Arial" panose="020B0604020202020204" pitchFamily="34" charset="0"/>
              </a:rPr>
              <a:t>)</a:t>
            </a:r>
            <a:endParaRPr lang="en-US" alt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4D3348-7C45-42B3-B654-E161DA3E6FAC}"/>
              </a:ext>
            </a:extLst>
          </p:cNvPr>
          <p:cNvSpPr/>
          <p:nvPr/>
        </p:nvSpPr>
        <p:spPr>
          <a:xfrm>
            <a:off x="375856" y="4500861"/>
            <a:ext cx="8672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0" indent="-28733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4) What is the overall reaction?</a:t>
            </a:r>
          </a:p>
        </p:txBody>
      </p:sp>
      <p:sp>
        <p:nvSpPr>
          <p:cNvPr id="39" name="Rectangle 12">
            <a:extLst>
              <a:ext uri="{FF2B5EF4-FFF2-40B4-BE49-F238E27FC236}">
                <a16:creationId xmlns:a16="http://schemas.microsoft.com/office/drawing/2014/main" id="{D6F88D13-5B83-4E3C-80DB-234B2A5AA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8154" y="5036723"/>
            <a:ext cx="51276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Pb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</a:t>
            </a:r>
            <a:r>
              <a:rPr lang="en-US" altLang="en-US" sz="2200" dirty="0">
                <a:latin typeface="Arial" panose="020B0604020202020204" pitchFamily="34" charset="0"/>
              </a:rPr>
              <a:t>Zn(</a:t>
            </a:r>
            <a:r>
              <a:rPr lang="en-US" altLang="en-US" sz="2200" i="1" dirty="0">
                <a:latin typeface="Arial" panose="020B0604020202020204" pitchFamily="34" charset="0"/>
              </a:rPr>
              <a:t>s</a:t>
            </a:r>
            <a:r>
              <a:rPr lang="en-US" altLang="en-US" sz="2200" dirty="0">
                <a:latin typeface="Arial" panose="020B0604020202020204" pitchFamily="34" charset="0"/>
              </a:rPr>
              <a:t>)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Pb(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lang="en-US" altLang="en-US" sz="2200" dirty="0">
                <a:latin typeface="Arial" panose="020B0604020202020204" pitchFamily="34" charset="0"/>
              </a:rPr>
              <a:t> +  Zn</a:t>
            </a:r>
            <a:r>
              <a:rPr lang="en-US" altLang="en-US" sz="2200" baseline="30000" dirty="0">
                <a:latin typeface="Arial" panose="020B0604020202020204" pitchFamily="34" charset="0"/>
              </a:rPr>
              <a:t>2+</a:t>
            </a:r>
            <a:r>
              <a:rPr lang="en-US" altLang="en-US" sz="2200" dirty="0">
                <a:latin typeface="Arial" panose="020B0604020202020204" pitchFamily="34" charset="0"/>
              </a:rPr>
              <a:t>(</a:t>
            </a:r>
            <a:r>
              <a:rPr lang="en-US" altLang="en-US" sz="2200" i="1" dirty="0" err="1">
                <a:latin typeface="Arial" panose="020B0604020202020204" pitchFamily="34" charset="0"/>
              </a:rPr>
              <a:t>aq</a:t>
            </a:r>
            <a:r>
              <a:rPr lang="en-US" altLang="en-US" sz="2200" dirty="0">
                <a:latin typeface="Arial" panose="020B0604020202020204" pitchFamily="34" charset="0"/>
              </a:rPr>
              <a:t>)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12DE9D-EA32-48E9-BD6D-A9DC0659DB12}"/>
              </a:ext>
            </a:extLst>
          </p:cNvPr>
          <p:cNvSpPr/>
          <p:nvPr/>
        </p:nvSpPr>
        <p:spPr>
          <a:xfrm>
            <a:off x="354695" y="5632382"/>
            <a:ext cx="8672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0" indent="-28733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5) What is the cell notation?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EE17B07-B085-4EAC-8820-DF53FED16057}"/>
              </a:ext>
            </a:extLst>
          </p:cNvPr>
          <p:cNvSpPr/>
          <p:nvPr/>
        </p:nvSpPr>
        <p:spPr>
          <a:xfrm>
            <a:off x="3284380" y="6431888"/>
            <a:ext cx="753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FF9900"/>
                </a:solidFill>
                <a:latin typeface="Arial" panose="020B0604020202020204" pitchFamily="34" charset="0"/>
              </a:rPr>
              <a:t>anode</a:t>
            </a:r>
            <a:endParaRPr lang="en-US" sz="1600" dirty="0">
              <a:solidFill>
                <a:srgbClr val="FF99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F2E777B-48A3-4A0E-9CE7-3D73B03C78AB}"/>
              </a:ext>
            </a:extLst>
          </p:cNvPr>
          <p:cNvSpPr/>
          <p:nvPr/>
        </p:nvSpPr>
        <p:spPr>
          <a:xfrm>
            <a:off x="4975014" y="6440189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9933FF"/>
                </a:solidFill>
                <a:latin typeface="Arial" panose="020B0604020202020204" pitchFamily="34" charset="0"/>
              </a:rPr>
              <a:t>cathode</a:t>
            </a:r>
            <a:endParaRPr lang="en-US" sz="1600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3" grpId="0"/>
      <p:bldP spid="38" grpId="0"/>
      <p:bldP spid="39" grpId="0"/>
      <p:bldP spid="40" grpId="0"/>
      <p:bldP spid="41" grpId="0"/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0CD3456-4993-47E7-8C77-0E67DD748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30" y="221213"/>
            <a:ext cx="3390900" cy="30670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208EF-5975-4CE6-81ED-E8292C50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767CF7-1A16-4AA9-B29C-14779DCEDDD6}"/>
              </a:ext>
            </a:extLst>
          </p:cNvPr>
          <p:cNvSpPr txBox="1"/>
          <p:nvPr/>
        </p:nvSpPr>
        <p:spPr>
          <a:xfrm>
            <a:off x="5965372" y="1297577"/>
            <a:ext cx="95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Fe(s)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C20F1-585A-4718-9550-34B18B036D23}"/>
              </a:ext>
            </a:extLst>
          </p:cNvPr>
          <p:cNvSpPr txBox="1"/>
          <p:nvPr/>
        </p:nvSpPr>
        <p:spPr>
          <a:xfrm>
            <a:off x="5063925" y="2358634"/>
            <a:ext cx="95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</a:t>
            </a:r>
            <a:r>
              <a:rPr lang="en-US" sz="1600" baseline="30000" dirty="0"/>
              <a:t>2+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4D7A4-856D-4132-B9A1-CB9575D7DDC2}"/>
              </a:ext>
            </a:extLst>
          </p:cNvPr>
          <p:cNvSpPr txBox="1"/>
          <p:nvPr/>
        </p:nvSpPr>
        <p:spPr>
          <a:xfrm>
            <a:off x="2529840" y="1297577"/>
            <a:ext cx="95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Pb(s)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00A06-9920-4D1E-AC4E-E9DCFC57500E}"/>
              </a:ext>
            </a:extLst>
          </p:cNvPr>
          <p:cNvSpPr txBox="1"/>
          <p:nvPr/>
        </p:nvSpPr>
        <p:spPr>
          <a:xfrm>
            <a:off x="3520274" y="2314120"/>
            <a:ext cx="95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Pb</a:t>
            </a:r>
            <a:r>
              <a:rPr lang="en-US" sz="1600" baseline="30000" dirty="0"/>
              <a:t>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160B65-F811-4033-A640-2CBC93CB0525}"/>
              </a:ext>
            </a:extLst>
          </p:cNvPr>
          <p:cNvSpPr txBox="1"/>
          <p:nvPr/>
        </p:nvSpPr>
        <p:spPr>
          <a:xfrm>
            <a:off x="172383" y="80565"/>
            <a:ext cx="356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3333FF"/>
                </a:solidFill>
              </a:rPr>
              <a:t>Questions: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2BA5C3-240B-4987-8FFF-3BAAD27039B3}"/>
              </a:ext>
            </a:extLst>
          </p:cNvPr>
          <p:cNvSpPr/>
          <p:nvPr/>
        </p:nvSpPr>
        <p:spPr>
          <a:xfrm>
            <a:off x="375859" y="3083885"/>
            <a:ext cx="4410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lvl="0" indent="-28733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6) What is the cell potential?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035CE2-4981-4BDA-ADF4-C449C333DDE7}"/>
              </a:ext>
            </a:extLst>
          </p:cNvPr>
          <p:cNvSpPr/>
          <p:nvPr/>
        </p:nvSpPr>
        <p:spPr>
          <a:xfrm>
            <a:off x="5063925" y="1242315"/>
            <a:ext cx="753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FF9900"/>
                </a:solidFill>
                <a:latin typeface="Arial" panose="020B0604020202020204" pitchFamily="34" charset="0"/>
              </a:rPr>
              <a:t>anode</a:t>
            </a:r>
            <a:endParaRPr lang="en-US" sz="1600" dirty="0">
              <a:solidFill>
                <a:srgbClr val="FF99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2D97A7-F914-4169-9AAE-7D5258B33A8C}"/>
              </a:ext>
            </a:extLst>
          </p:cNvPr>
          <p:cNvSpPr/>
          <p:nvPr/>
        </p:nvSpPr>
        <p:spPr>
          <a:xfrm>
            <a:off x="3297498" y="1242315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9933FF"/>
                </a:solidFill>
                <a:latin typeface="Arial" panose="020B0604020202020204" pitchFamily="34" charset="0"/>
              </a:rPr>
              <a:t>cathode</a:t>
            </a:r>
            <a:endParaRPr lang="en-US" sz="1600" dirty="0">
              <a:solidFill>
                <a:srgbClr val="9933FF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777513-A776-415E-A61E-A2BD7196AA88}"/>
              </a:ext>
            </a:extLst>
          </p:cNvPr>
          <p:cNvCxnSpPr>
            <a:cxnSpLocks/>
          </p:cNvCxnSpPr>
          <p:nvPr/>
        </p:nvCxnSpPr>
        <p:spPr>
          <a:xfrm flipH="1" flipV="1">
            <a:off x="5368594" y="2601971"/>
            <a:ext cx="354872" cy="15488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A658D3A-E27F-4193-8ACB-926DD3F5DBC9}"/>
              </a:ext>
            </a:extLst>
          </p:cNvPr>
          <p:cNvSpPr/>
          <p:nvPr/>
        </p:nvSpPr>
        <p:spPr>
          <a:xfrm>
            <a:off x="5551995" y="2399149"/>
            <a:ext cx="37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90F29B-A6F0-4664-9BBC-2409A466CE05}"/>
              </a:ext>
            </a:extLst>
          </p:cNvPr>
          <p:cNvSpPr/>
          <p:nvPr/>
        </p:nvSpPr>
        <p:spPr>
          <a:xfrm>
            <a:off x="3160513" y="2352370"/>
            <a:ext cx="372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Pb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CCC2A70-51E9-445A-9C20-CC46E88845A5}"/>
              </a:ext>
            </a:extLst>
          </p:cNvPr>
          <p:cNvCxnSpPr>
            <a:cxnSpLocks/>
          </p:cNvCxnSpPr>
          <p:nvPr/>
        </p:nvCxnSpPr>
        <p:spPr>
          <a:xfrm flipH="1">
            <a:off x="3303029" y="2522280"/>
            <a:ext cx="305748" cy="22567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817A551-046D-4029-B934-C92BD2513022}"/>
              </a:ext>
            </a:extLst>
          </p:cNvPr>
          <p:cNvCxnSpPr>
            <a:cxnSpLocks/>
          </p:cNvCxnSpPr>
          <p:nvPr/>
        </p:nvCxnSpPr>
        <p:spPr>
          <a:xfrm flipH="1" flipV="1">
            <a:off x="5241648" y="828189"/>
            <a:ext cx="550248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69C05F4-9C26-4B01-A725-520A602095B7}"/>
              </a:ext>
            </a:extLst>
          </p:cNvPr>
          <p:cNvCxnSpPr>
            <a:cxnSpLocks/>
          </p:cNvCxnSpPr>
          <p:nvPr/>
        </p:nvCxnSpPr>
        <p:spPr>
          <a:xfrm flipH="1" flipV="1">
            <a:off x="3352462" y="828188"/>
            <a:ext cx="550248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928674A-DAFE-409E-9515-F09830E74AEE}"/>
              </a:ext>
            </a:extLst>
          </p:cNvPr>
          <p:cNvSpPr/>
          <p:nvPr/>
        </p:nvSpPr>
        <p:spPr>
          <a:xfrm>
            <a:off x="5419754" y="494969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US" altLang="en-U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endParaRPr lang="en-US" baseline="300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0A6223D-3581-4700-A0AD-B131FEC1E9AE}"/>
              </a:ext>
            </a:extLst>
          </p:cNvPr>
          <p:cNvSpPr/>
          <p:nvPr/>
        </p:nvSpPr>
        <p:spPr>
          <a:xfrm>
            <a:off x="3526123" y="486068"/>
            <a:ext cx="364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US" altLang="en-U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endParaRPr lang="en-US" baseline="30000" dirty="0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41B94570-98F7-4C8F-92B2-227180735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2501" y="4050863"/>
            <a:ext cx="373948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Zn</a:t>
            </a:r>
            <a:r>
              <a:rPr lang="en-US" altLang="en-US" sz="2200" baseline="30000" dirty="0">
                <a:solidFill>
                  <a:srgbClr val="FF9900"/>
                </a:solidFill>
                <a:latin typeface="Arial" panose="020B0604020202020204" pitchFamily="34" charset="0"/>
              </a:rPr>
              <a:t>2+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200" i="1" dirty="0" err="1">
                <a:solidFill>
                  <a:srgbClr val="FF9900"/>
                </a:solidFill>
                <a:latin typeface="Arial" panose="020B0604020202020204" pitchFamily="34" charset="0"/>
              </a:rPr>
              <a:t>aq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) + 2e</a:t>
            </a:r>
            <a:r>
              <a:rPr lang="en-US" altLang="en-US" sz="2200" baseline="30000" dirty="0">
                <a:solidFill>
                  <a:srgbClr val="FF9900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  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Zn(</a:t>
            </a:r>
            <a:r>
              <a:rPr lang="en-US" altLang="en-US" sz="2200" i="1" dirty="0">
                <a:solidFill>
                  <a:srgbClr val="FF9900"/>
                </a:solidFill>
                <a:latin typeface="Arial" panose="020B0604020202020204" pitchFamily="34" charset="0"/>
              </a:rPr>
              <a:t>s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)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85E439F0-F64F-4B39-83DE-C55A8AF68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226" y="3635110"/>
            <a:ext cx="340377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Pb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+ 2e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Pb(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4E042C5-6900-4A4A-A80E-072148EA8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4726985"/>
            <a:ext cx="4410075" cy="166687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7C2608B-BCFB-410B-92BE-7984C63E79B7}"/>
              </a:ext>
            </a:extLst>
          </p:cNvPr>
          <p:cNvSpPr/>
          <p:nvPr/>
        </p:nvSpPr>
        <p:spPr>
          <a:xfrm>
            <a:off x="229594" y="5642348"/>
            <a:ext cx="4183846" cy="176627"/>
          </a:xfrm>
          <a:prstGeom prst="roundRect">
            <a:avLst/>
          </a:prstGeom>
          <a:noFill/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837D08B-F06D-4F1B-8718-FA42AB98CC4E}"/>
              </a:ext>
            </a:extLst>
          </p:cNvPr>
          <p:cNvSpPr/>
          <p:nvPr/>
        </p:nvSpPr>
        <p:spPr>
          <a:xfrm>
            <a:off x="223984" y="6137807"/>
            <a:ext cx="4183846" cy="176627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0B039DB-1536-4809-8A61-250E757C4731}"/>
              </a:ext>
            </a:extLst>
          </p:cNvPr>
          <p:cNvSpPr/>
          <p:nvPr/>
        </p:nvSpPr>
        <p:spPr>
          <a:xfrm>
            <a:off x="5063925" y="4664618"/>
            <a:ext cx="3420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STIXGeneral-Italic"/>
              </a:rPr>
              <a:t>E°</a:t>
            </a:r>
            <a:r>
              <a:rPr lang="en-US" sz="2400" baseline="-25000" dirty="0" err="1">
                <a:latin typeface="STIXGeneral-Regular"/>
              </a:rPr>
              <a:t>cell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= </a:t>
            </a:r>
            <a:r>
              <a:rPr lang="en-US" sz="3200" i="1" dirty="0" err="1">
                <a:solidFill>
                  <a:srgbClr val="7030A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7030A0"/>
                </a:solidFill>
                <a:latin typeface="STIXGeneral-Regular"/>
              </a:rPr>
              <a:t>cathode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− </a:t>
            </a:r>
            <a:r>
              <a:rPr lang="en-US" sz="3200" i="1" dirty="0" err="1">
                <a:solidFill>
                  <a:srgbClr val="FF990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FF9900"/>
                </a:solidFill>
                <a:latin typeface="STIXGeneral-Regular"/>
              </a:rPr>
              <a:t>anode</a:t>
            </a:r>
            <a:endParaRPr lang="en-US" sz="2400" baseline="-25000" dirty="0">
              <a:solidFill>
                <a:srgbClr val="FF99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3EEEE07-16CE-4884-9290-158D097A3D82}"/>
              </a:ext>
            </a:extLst>
          </p:cNvPr>
          <p:cNvSpPr/>
          <p:nvPr/>
        </p:nvSpPr>
        <p:spPr>
          <a:xfrm>
            <a:off x="6017626" y="3653547"/>
            <a:ext cx="13308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i="1" dirty="0">
                <a:latin typeface="Arial" panose="020B0604020202020204" pitchFamily="34" charset="0"/>
              </a:rPr>
              <a:t>-0.126 V </a:t>
            </a:r>
            <a:endParaRPr lang="en-US" sz="22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858D1F-E7B0-499B-84F3-DA0F32D8EECA}"/>
              </a:ext>
            </a:extLst>
          </p:cNvPr>
          <p:cNvSpPr/>
          <p:nvPr/>
        </p:nvSpPr>
        <p:spPr>
          <a:xfrm>
            <a:off x="5995124" y="4050862"/>
            <a:ext cx="13308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i="1" dirty="0">
                <a:latin typeface="Arial" panose="020B0604020202020204" pitchFamily="34" charset="0"/>
              </a:rPr>
              <a:t>-0.440 V </a:t>
            </a:r>
            <a:endParaRPr lang="en-US" sz="22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D9EA222-65CB-400E-BF86-11720EBF56E0}"/>
              </a:ext>
            </a:extLst>
          </p:cNvPr>
          <p:cNvSpPr/>
          <p:nvPr/>
        </p:nvSpPr>
        <p:spPr>
          <a:xfrm>
            <a:off x="4944277" y="5306357"/>
            <a:ext cx="3659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latin typeface="STIXGeneral-Italic"/>
              </a:rPr>
              <a:t>E°</a:t>
            </a:r>
            <a:r>
              <a:rPr lang="en-US" sz="2000" baseline="-25000" dirty="0" err="1">
                <a:latin typeface="STIXGeneral-Regular"/>
              </a:rPr>
              <a:t>cell</a:t>
            </a:r>
            <a:r>
              <a:rPr lang="en-US" sz="2000" dirty="0">
                <a:latin typeface="STIXGeneral-Regular"/>
              </a:rPr>
              <a:t> </a:t>
            </a:r>
            <a:r>
              <a:rPr lang="en-US" sz="2800" dirty="0">
                <a:latin typeface="STIXGeneral-Regular"/>
              </a:rPr>
              <a:t>= </a:t>
            </a:r>
            <a:r>
              <a:rPr lang="en-US" sz="2800" dirty="0">
                <a:solidFill>
                  <a:srgbClr val="7030A0"/>
                </a:solidFill>
                <a:latin typeface="STIXGeneral-Italic"/>
              </a:rPr>
              <a:t>(-0.126) </a:t>
            </a:r>
            <a:r>
              <a:rPr lang="en-US" sz="2800" dirty="0">
                <a:latin typeface="STIXGeneral-Regular"/>
              </a:rPr>
              <a:t>− </a:t>
            </a:r>
            <a:r>
              <a:rPr lang="en-US" sz="2800" dirty="0">
                <a:solidFill>
                  <a:srgbClr val="FF9900"/>
                </a:solidFill>
                <a:latin typeface="STIXGeneral-Italic"/>
              </a:rPr>
              <a:t>(-0.44) </a:t>
            </a:r>
            <a:endParaRPr lang="en-US" sz="2000" baseline="-25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453FF83-4A1E-4854-B886-D7307F7327D8}"/>
              </a:ext>
            </a:extLst>
          </p:cNvPr>
          <p:cNvSpPr/>
          <p:nvPr/>
        </p:nvSpPr>
        <p:spPr>
          <a:xfrm>
            <a:off x="5741406" y="5833130"/>
            <a:ext cx="1959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latin typeface="STIXGeneral-Italic"/>
              </a:rPr>
              <a:t>E°</a:t>
            </a:r>
            <a:r>
              <a:rPr lang="en-US" sz="2000" baseline="-25000" dirty="0" err="1">
                <a:latin typeface="STIXGeneral-Regular"/>
              </a:rPr>
              <a:t>cell</a:t>
            </a:r>
            <a:r>
              <a:rPr lang="en-US" sz="2000" dirty="0">
                <a:latin typeface="STIXGeneral-Regular"/>
              </a:rPr>
              <a:t> </a:t>
            </a:r>
            <a:r>
              <a:rPr lang="en-US" sz="2800" dirty="0">
                <a:latin typeface="STIXGeneral-Regular"/>
              </a:rPr>
              <a:t>= 0.31 V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397873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5" grpId="0" animBg="1"/>
      <p:bldP spid="43" grpId="0" animBg="1"/>
      <p:bldP spid="44" grpId="0"/>
      <p:bldP spid="45" grpId="0"/>
      <p:bldP spid="46" grpId="0"/>
      <p:bldP spid="47" grpId="0"/>
      <p:bldP spid="4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208EF-5975-4CE6-81ED-E8292C50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160B65-F811-4033-A640-2CBC93CB0525}"/>
              </a:ext>
            </a:extLst>
          </p:cNvPr>
          <p:cNvSpPr txBox="1"/>
          <p:nvPr/>
        </p:nvSpPr>
        <p:spPr>
          <a:xfrm>
            <a:off x="172383" y="80565"/>
            <a:ext cx="356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2BA5C3-240B-4987-8FFF-3BAAD27039B3}"/>
              </a:ext>
            </a:extLst>
          </p:cNvPr>
          <p:cNvSpPr/>
          <p:nvPr/>
        </p:nvSpPr>
        <p:spPr>
          <a:xfrm>
            <a:off x="549762" y="4803775"/>
            <a:ext cx="8672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marR="0" lvl="0" indent="-28733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1) If you wanted to design a high voltage battery which reducing agent would you choose for the anode?</a:t>
            </a:r>
          </a:p>
        </p:txBody>
      </p:sp>
      <p:pic>
        <p:nvPicPr>
          <p:cNvPr id="38" name="Picture 2" descr="Image result for standard reduction potential">
            <a:extLst>
              <a:ext uri="{FF2B5EF4-FFF2-40B4-BE49-F238E27FC236}">
                <a16:creationId xmlns:a16="http://schemas.microsoft.com/office/drawing/2014/main" id="{45ECDF79-DA3F-4399-9369-F114DFDB1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58" y="143096"/>
            <a:ext cx="4322683" cy="459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5004716-71DE-47EC-94AF-FA43491971D1}"/>
              </a:ext>
            </a:extLst>
          </p:cNvPr>
          <p:cNvSpPr/>
          <p:nvPr/>
        </p:nvSpPr>
        <p:spPr>
          <a:xfrm>
            <a:off x="2374963" y="4487274"/>
            <a:ext cx="4358377" cy="174484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F235D9-2845-46C5-9C97-C8390985F070}"/>
              </a:ext>
            </a:extLst>
          </p:cNvPr>
          <p:cNvSpPr txBox="1"/>
          <p:nvPr/>
        </p:nvSpPr>
        <p:spPr>
          <a:xfrm>
            <a:off x="6733340" y="3817914"/>
            <a:ext cx="134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Better reducing agent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AE3CEF-D4E0-472B-BE36-107B47D47F7D}"/>
              </a:ext>
            </a:extLst>
          </p:cNvPr>
          <p:cNvSpPr txBox="1"/>
          <p:nvPr/>
        </p:nvSpPr>
        <p:spPr>
          <a:xfrm>
            <a:off x="6733340" y="491175"/>
            <a:ext cx="134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Better oxidizing agent</a:t>
            </a:r>
          </a:p>
        </p:txBody>
      </p:sp>
      <p:sp>
        <p:nvSpPr>
          <p:cNvPr id="42" name="Rectangle 11">
            <a:extLst>
              <a:ext uri="{FF2B5EF4-FFF2-40B4-BE49-F238E27FC236}">
                <a16:creationId xmlns:a16="http://schemas.microsoft.com/office/drawing/2014/main" id="{BCBE6375-0A14-4474-873E-931C4ABEB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258" y="5697303"/>
            <a:ext cx="373948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Li</a:t>
            </a:r>
            <a:r>
              <a:rPr lang="en-US" altLang="en-US" sz="2200" baseline="30000" dirty="0">
                <a:solidFill>
                  <a:srgbClr val="FF9900"/>
                </a:solidFill>
                <a:latin typeface="Arial" panose="020B0604020202020204" pitchFamily="34" charset="0"/>
              </a:rPr>
              <a:t>+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200" i="1" dirty="0" err="1">
                <a:solidFill>
                  <a:srgbClr val="FF9900"/>
                </a:solidFill>
                <a:latin typeface="Arial" panose="020B0604020202020204" pitchFamily="34" charset="0"/>
              </a:rPr>
              <a:t>aq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) + e</a:t>
            </a:r>
            <a:r>
              <a:rPr lang="en-US" altLang="en-US" sz="2200" baseline="30000" dirty="0">
                <a:solidFill>
                  <a:srgbClr val="FF9900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  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Li(</a:t>
            </a:r>
            <a:r>
              <a:rPr lang="en-US" altLang="en-US" sz="2200" i="1" dirty="0">
                <a:solidFill>
                  <a:srgbClr val="FF9900"/>
                </a:solidFill>
                <a:latin typeface="Arial" panose="020B0604020202020204" pitchFamily="34" charset="0"/>
              </a:rPr>
              <a:t>s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)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5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208EF-5975-4CE6-81ED-E8292C50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160B65-F811-4033-A640-2CBC93CB0525}"/>
              </a:ext>
            </a:extLst>
          </p:cNvPr>
          <p:cNvSpPr txBox="1"/>
          <p:nvPr/>
        </p:nvSpPr>
        <p:spPr>
          <a:xfrm>
            <a:off x="172383" y="80565"/>
            <a:ext cx="356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2BA5C3-240B-4987-8FFF-3BAAD27039B3}"/>
              </a:ext>
            </a:extLst>
          </p:cNvPr>
          <p:cNvSpPr/>
          <p:nvPr/>
        </p:nvSpPr>
        <p:spPr>
          <a:xfrm>
            <a:off x="549762" y="4803775"/>
            <a:ext cx="8672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marR="0" lvl="0" indent="-28733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1) If you wanted to design a high voltage battery which reducing agent would you choose for the anode?</a:t>
            </a:r>
          </a:p>
        </p:txBody>
      </p:sp>
      <p:pic>
        <p:nvPicPr>
          <p:cNvPr id="38" name="Picture 2" descr="Image result for standard reduction potential">
            <a:extLst>
              <a:ext uri="{FF2B5EF4-FFF2-40B4-BE49-F238E27FC236}">
                <a16:creationId xmlns:a16="http://schemas.microsoft.com/office/drawing/2014/main" id="{45ECDF79-DA3F-4399-9369-F114DFDB1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58" y="143096"/>
            <a:ext cx="4322683" cy="459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5004716-71DE-47EC-94AF-FA43491971D1}"/>
              </a:ext>
            </a:extLst>
          </p:cNvPr>
          <p:cNvSpPr/>
          <p:nvPr/>
        </p:nvSpPr>
        <p:spPr>
          <a:xfrm>
            <a:off x="2374963" y="4487274"/>
            <a:ext cx="4358377" cy="174484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F235D9-2845-46C5-9C97-C8390985F070}"/>
              </a:ext>
            </a:extLst>
          </p:cNvPr>
          <p:cNvSpPr txBox="1"/>
          <p:nvPr/>
        </p:nvSpPr>
        <p:spPr>
          <a:xfrm>
            <a:off x="6733340" y="3817914"/>
            <a:ext cx="134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Better reducing agent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AE3CEF-D4E0-472B-BE36-107B47D47F7D}"/>
              </a:ext>
            </a:extLst>
          </p:cNvPr>
          <p:cNvSpPr txBox="1"/>
          <p:nvPr/>
        </p:nvSpPr>
        <p:spPr>
          <a:xfrm>
            <a:off x="6733340" y="491175"/>
            <a:ext cx="134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Better oxidizing agent</a:t>
            </a:r>
          </a:p>
        </p:txBody>
      </p:sp>
      <p:sp>
        <p:nvSpPr>
          <p:cNvPr id="42" name="Rectangle 11">
            <a:extLst>
              <a:ext uri="{FF2B5EF4-FFF2-40B4-BE49-F238E27FC236}">
                <a16:creationId xmlns:a16="http://schemas.microsoft.com/office/drawing/2014/main" id="{BCBE6375-0A14-4474-873E-931C4ABEB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258" y="5697303"/>
            <a:ext cx="373948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Li</a:t>
            </a:r>
            <a:r>
              <a:rPr lang="en-US" altLang="en-US" sz="2200" baseline="30000" dirty="0">
                <a:solidFill>
                  <a:srgbClr val="FF9900"/>
                </a:solidFill>
                <a:latin typeface="Arial" panose="020B0604020202020204" pitchFamily="34" charset="0"/>
              </a:rPr>
              <a:t>+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200" i="1" dirty="0" err="1">
                <a:solidFill>
                  <a:srgbClr val="FF9900"/>
                </a:solidFill>
                <a:latin typeface="Arial" panose="020B0604020202020204" pitchFamily="34" charset="0"/>
              </a:rPr>
              <a:t>aq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) + e</a:t>
            </a:r>
            <a:r>
              <a:rPr lang="en-US" altLang="en-US" sz="2200" baseline="30000" dirty="0">
                <a:solidFill>
                  <a:srgbClr val="FF9900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  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Li(</a:t>
            </a:r>
            <a:r>
              <a:rPr lang="en-US" altLang="en-US" sz="2200" i="1" dirty="0">
                <a:solidFill>
                  <a:srgbClr val="FF9900"/>
                </a:solidFill>
                <a:latin typeface="Arial" panose="020B0604020202020204" pitchFamily="34" charset="0"/>
              </a:rPr>
              <a:t>s</a:t>
            </a:r>
            <a:r>
              <a:rPr lang="en-US" altLang="en-US" sz="2200" dirty="0">
                <a:solidFill>
                  <a:srgbClr val="FF9900"/>
                </a:solidFill>
                <a:latin typeface="Arial" panose="020B0604020202020204" pitchFamily="34" charset="0"/>
              </a:rPr>
              <a:t>)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270" name="Picture 6" descr="Image result for metallic lithium battery diagram dendrites">
            <a:extLst>
              <a:ext uri="{FF2B5EF4-FFF2-40B4-BE49-F238E27FC236}">
                <a16:creationId xmlns:a16="http://schemas.microsoft.com/office/drawing/2014/main" id="{64E51E0E-0EE0-4EA1-A3E0-1BB6B87F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22" y="571311"/>
            <a:ext cx="5809026" cy="38716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254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8759790F-EA18-46EB-984A-744D28539F66}"/>
              </a:ext>
            </a:extLst>
          </p:cNvPr>
          <p:cNvSpPr txBox="1">
            <a:spLocks noChangeArrowheads="1"/>
          </p:cNvSpPr>
          <p:nvPr/>
        </p:nvSpPr>
        <p:spPr>
          <a:xfrm>
            <a:off x="362246" y="1209307"/>
            <a:ext cx="7696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  <a:buClr>
                <a:schemeClr val="bg2"/>
              </a:buClr>
              <a:buFontTx/>
              <a:buChar char="•"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loss of electron(s)	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bg2"/>
              </a:buClr>
              <a:buFontTx/>
              <a:buNone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0">
              <a:lnSpc>
                <a:spcPct val="95000"/>
              </a:lnSpc>
              <a:spcBef>
                <a:spcPct val="10000"/>
              </a:spcBef>
              <a:buClr>
                <a:schemeClr val="bg2"/>
              </a:buClr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Zn(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		  Zn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+ 2e</a:t>
            </a:r>
            <a:r>
              <a:rPr lang="en-US" alt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bg2"/>
              </a:buClr>
              <a:buFontTx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bg2"/>
              </a:buClr>
              <a:buFontTx/>
              <a:buChar char="•"/>
            </a:pPr>
            <a:r>
              <a:rPr lang="en-US" altLang="en-US" sz="24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gain of electron(s) 		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bg2"/>
              </a:buClr>
              <a:buFontTx/>
              <a:buChar char="•"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0" lvl="2" indent="-914400">
              <a:lnSpc>
                <a:spcPct val="95000"/>
              </a:lnSpc>
              <a:spcBef>
                <a:spcPct val="10000"/>
              </a:spcBef>
              <a:buClr>
                <a:schemeClr val="bg2"/>
              </a:buClr>
              <a:buFontTx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 + 2e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          Cu(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bg2"/>
              </a:buClr>
              <a:buFontTx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spcBef>
                <a:spcPct val="10000"/>
              </a:spcBef>
              <a:buClr>
                <a:schemeClr val="bg2"/>
              </a:buClr>
              <a:buFontTx/>
              <a:buChar char="•"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7F3B5-487F-4A92-A09C-D6515E69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90F5C2-9990-4CB6-8BEE-A386F0E9B415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Oxidation and reduction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C34BC83A-7B6F-4AB2-9689-C39EB54BAF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8933" y="2263913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50B18767-5B60-475F-85CC-E60D32548A3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0617" y="3569505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E05B01-9A09-4B54-903F-8219C910D64D}"/>
              </a:ext>
            </a:extLst>
          </p:cNvPr>
          <p:cNvSpPr/>
          <p:nvPr/>
        </p:nvSpPr>
        <p:spPr>
          <a:xfrm>
            <a:off x="109617" y="4298944"/>
            <a:ext cx="4572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Mnemonics </a:t>
            </a:r>
          </a:p>
          <a:p>
            <a:endParaRPr lang="en-US" sz="800" dirty="0"/>
          </a:p>
          <a:p>
            <a:r>
              <a:rPr lang="en-US" sz="2400" dirty="0"/>
              <a:t>	LEO the lion says GER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BCF291-610D-4202-B751-4639BFC521C9}"/>
              </a:ext>
            </a:extLst>
          </p:cNvPr>
          <p:cNvSpPr/>
          <p:nvPr/>
        </p:nvSpPr>
        <p:spPr>
          <a:xfrm>
            <a:off x="362246" y="5232332"/>
            <a:ext cx="39964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LEO = Loss of Electrons is Oxidation </a:t>
            </a:r>
          </a:p>
          <a:p>
            <a:pPr algn="ctr"/>
            <a:r>
              <a:rPr lang="en-US" sz="2000" dirty="0"/>
              <a:t>GER = Gain of Electrons is Reduction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A05132-D6DD-4ED4-999F-AC12E3440B36}"/>
              </a:ext>
            </a:extLst>
          </p:cNvPr>
          <p:cNvSpPr/>
          <p:nvPr/>
        </p:nvSpPr>
        <p:spPr>
          <a:xfrm>
            <a:off x="6310340" y="4806775"/>
            <a:ext cx="1101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OIL RIG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6D9F87-EA04-47A9-86EF-8F32486F4A50}"/>
              </a:ext>
            </a:extLst>
          </p:cNvPr>
          <p:cNvSpPr/>
          <p:nvPr/>
        </p:nvSpPr>
        <p:spPr>
          <a:xfrm>
            <a:off x="4738715" y="5232332"/>
            <a:ext cx="42490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OIL = Oxidation Is Loss (of Electrons) </a:t>
            </a:r>
          </a:p>
          <a:p>
            <a:pPr algn="ctr"/>
            <a:r>
              <a:rPr lang="en-US" sz="2000" dirty="0"/>
              <a:t>RIG = Reduction Is Gain (of Electrons)</a:t>
            </a:r>
          </a:p>
        </p:txBody>
      </p:sp>
    </p:spTree>
    <p:extLst>
      <p:ext uri="{BB962C8B-B14F-4D97-AF65-F5344CB8AC3E}">
        <p14:creationId xmlns:p14="http://schemas.microsoft.com/office/powerpoint/2010/main" val="205378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226486-072D-4028-8F00-E08FCD6C67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4CA35-FF5D-41E6-929E-0D8D97BE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4EF87-88C9-4974-941A-1096F1CF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35" y="136525"/>
            <a:ext cx="6826665" cy="64553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FFF5BA-D8D2-4C9D-8171-A25E8D72A596}"/>
              </a:ext>
            </a:extLst>
          </p:cNvPr>
          <p:cNvSpPr/>
          <p:nvPr/>
        </p:nvSpPr>
        <p:spPr>
          <a:xfrm>
            <a:off x="1132734" y="5724993"/>
            <a:ext cx="1588027" cy="19336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050F6D-C4DC-464D-A8C5-D1182AA680B2}"/>
              </a:ext>
            </a:extLst>
          </p:cNvPr>
          <p:cNvGrpSpPr/>
          <p:nvPr/>
        </p:nvGrpSpPr>
        <p:grpSpPr>
          <a:xfrm>
            <a:off x="1278999" y="5119340"/>
            <a:ext cx="2465777" cy="114813"/>
            <a:chOff x="3293279" y="6000750"/>
            <a:chExt cx="792946" cy="1270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66C556-BBDA-441D-9D87-086C50E4C494}"/>
                </a:ext>
              </a:extLst>
            </p:cNvPr>
            <p:cNvCxnSpPr/>
            <p:nvPr/>
          </p:nvCxnSpPr>
          <p:spPr>
            <a:xfrm>
              <a:off x="3293279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5D37977-9725-472D-A78F-E04438D9AA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5650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BE311A1F-806C-4D67-9DE8-268F1C8D3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359" y="5266486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F744ED9-70A1-4401-8084-817E714A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0084" y="5510689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7705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D495E-1AE4-449D-B0BE-DECF1EAF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053EF-708A-4EB7-AF0C-6A8700414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92" y="876341"/>
            <a:ext cx="2589015" cy="19997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C14ABA-B835-4069-86CC-8BDEDCB08608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Electrochemistry and Energy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71E1F8-6DEF-4C5C-82B6-51D8BE79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01007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sz="2400" dirty="0" err="1">
                <a:solidFill>
                  <a:srgbClr val="0000FF"/>
                </a:solidFill>
              </a:rPr>
              <a:t>E</a:t>
            </a:r>
            <a:r>
              <a:rPr lang="en-US" sz="2400" dirty="0" err="1">
                <a:solidFill>
                  <a:srgbClr val="0000FF"/>
                </a:solidFill>
                <a:cs typeface="Arial" charset="0"/>
              </a:rPr>
              <a:t>°</a:t>
            </a:r>
            <a:r>
              <a:rPr lang="en-US" sz="2400" baseline="-25000" dirty="0" err="1">
                <a:solidFill>
                  <a:srgbClr val="0000FF"/>
                </a:solidFill>
                <a:cs typeface="Arial" charset="0"/>
              </a:rPr>
              <a:t>cell</a:t>
            </a:r>
            <a:r>
              <a:rPr lang="en-US" altLang="en-US" sz="2400" dirty="0">
                <a:solidFill>
                  <a:srgbClr val="0000FF"/>
                </a:solidFill>
                <a:latin typeface="Calibri" panose="020F0502020204030204"/>
              </a:rPr>
              <a:t> = +1.10 V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EF40743-6584-4F98-BB4B-89C0C1548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30513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Zn(</a:t>
            </a:r>
            <a:r>
              <a:rPr lang="en-US" altLang="en-US" i="1" dirty="0"/>
              <a:t>s</a:t>
            </a:r>
            <a:r>
              <a:rPr lang="en-US" altLang="en-US" dirty="0"/>
              <a:t>) </a:t>
            </a:r>
            <a:r>
              <a:rPr lang="en-US" altLang="en-US" dirty="0">
                <a:cs typeface="Arial" panose="020B0604020202020204" pitchFamily="34" charset="0"/>
              </a:rPr>
              <a:t>|</a:t>
            </a:r>
            <a:r>
              <a:rPr lang="en-US" altLang="en-US" dirty="0"/>
              <a:t> Zn</a:t>
            </a:r>
            <a:r>
              <a:rPr lang="en-US" altLang="en-US" baseline="30000" dirty="0"/>
              <a:t>2+</a:t>
            </a:r>
            <a:r>
              <a:rPr lang="en-US" altLang="en-US" dirty="0"/>
              <a:t> </a:t>
            </a:r>
            <a:r>
              <a:rPr lang="en-US" altLang="en-US" dirty="0">
                <a:cs typeface="Arial" panose="020B0604020202020204" pitchFamily="34" charset="0"/>
              </a:rPr>
              <a:t>|| Cu</a:t>
            </a:r>
            <a:r>
              <a:rPr lang="en-US" altLang="en-US" baseline="30000" dirty="0">
                <a:cs typeface="Arial" panose="020B0604020202020204" pitchFamily="34" charset="0"/>
              </a:rPr>
              <a:t>2+</a:t>
            </a:r>
            <a:r>
              <a:rPr lang="en-US" altLang="en-US" dirty="0">
                <a:cs typeface="Arial" panose="020B0604020202020204" pitchFamily="34" charset="0"/>
              </a:rPr>
              <a:t> | Cu(</a:t>
            </a:r>
            <a:r>
              <a:rPr lang="en-US" altLang="en-US" i="1" dirty="0">
                <a:cs typeface="Arial" panose="020B0604020202020204" pitchFamily="34" charset="0"/>
              </a:rPr>
              <a:t>s</a:t>
            </a:r>
            <a:r>
              <a:rPr lang="en-US" altLang="en-US" dirty="0">
                <a:cs typeface="Arial" panose="020B0604020202020204" pitchFamily="34" charset="0"/>
              </a:rPr>
              <a:t>)</a:t>
            </a:r>
            <a:endParaRPr lang="en-US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4857E9-9489-4F58-BA89-DC5C77CB9267}"/>
              </a:ext>
            </a:extLst>
          </p:cNvPr>
          <p:cNvSpPr/>
          <p:nvPr/>
        </p:nvSpPr>
        <p:spPr>
          <a:xfrm>
            <a:off x="685479" y="3502127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600" dirty="0">
                <a:solidFill>
                  <a:srgbClr val="FF9900"/>
                </a:solidFill>
                <a:latin typeface="Arial" panose="020B0604020202020204" pitchFamily="34" charset="0"/>
              </a:rPr>
              <a:t>oxidation</a:t>
            </a:r>
            <a:endParaRPr lang="en-US" sz="1600" dirty="0">
              <a:solidFill>
                <a:srgbClr val="FF99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C3AD59-AB27-4C51-9E42-B82DB9654F4F}"/>
              </a:ext>
            </a:extLst>
          </p:cNvPr>
          <p:cNvSpPr/>
          <p:nvPr/>
        </p:nvSpPr>
        <p:spPr>
          <a:xfrm>
            <a:off x="2456784" y="3502127"/>
            <a:ext cx="1027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9933FF"/>
                </a:solidFill>
                <a:latin typeface="Arial" panose="020B0604020202020204" pitchFamily="34" charset="0"/>
              </a:rPr>
              <a:t>reduction</a:t>
            </a:r>
            <a:endParaRPr lang="en-US" sz="1600" dirty="0">
              <a:solidFill>
                <a:srgbClr val="9933FF"/>
              </a:solidFill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2FCA84B9-9BE9-41F0-8F1B-84FA56DE4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992" y="3052118"/>
            <a:ext cx="4533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Cu(</a:t>
            </a:r>
            <a:r>
              <a:rPr lang="en-US" altLang="en-US" i="1" dirty="0"/>
              <a:t>s</a:t>
            </a:r>
            <a:r>
              <a:rPr lang="en-US" altLang="en-US" dirty="0"/>
              <a:t>) </a:t>
            </a:r>
            <a:r>
              <a:rPr lang="en-US" altLang="en-US" dirty="0">
                <a:cs typeface="Arial" panose="020B0604020202020204" pitchFamily="34" charset="0"/>
              </a:rPr>
              <a:t>|</a:t>
            </a:r>
            <a:r>
              <a:rPr lang="en-US" altLang="en-US" dirty="0"/>
              <a:t> Cu</a:t>
            </a:r>
            <a:r>
              <a:rPr lang="en-US" altLang="en-US" baseline="30000" dirty="0"/>
              <a:t>2+</a:t>
            </a:r>
            <a:r>
              <a:rPr lang="en-US" altLang="en-US" dirty="0"/>
              <a:t> </a:t>
            </a:r>
            <a:r>
              <a:rPr lang="en-US" altLang="en-US" dirty="0">
                <a:cs typeface="Arial" panose="020B0604020202020204" pitchFamily="34" charset="0"/>
              </a:rPr>
              <a:t>|| </a:t>
            </a:r>
            <a:r>
              <a:rPr lang="en-US" altLang="en-US" dirty="0"/>
              <a:t>Zn</a:t>
            </a:r>
            <a:r>
              <a:rPr lang="en-US" altLang="en-US" baseline="30000" dirty="0">
                <a:cs typeface="Arial" panose="020B0604020202020204" pitchFamily="34" charset="0"/>
              </a:rPr>
              <a:t>2+</a:t>
            </a:r>
            <a:r>
              <a:rPr lang="en-US" altLang="en-US" dirty="0">
                <a:cs typeface="Arial" panose="020B0604020202020204" pitchFamily="34" charset="0"/>
              </a:rPr>
              <a:t> | </a:t>
            </a:r>
            <a:r>
              <a:rPr lang="en-US" altLang="en-US" dirty="0"/>
              <a:t>Zn </a:t>
            </a:r>
            <a:r>
              <a:rPr lang="en-US" altLang="en-US" dirty="0">
                <a:cs typeface="Arial" panose="020B0604020202020204" pitchFamily="34" charset="0"/>
              </a:rPr>
              <a:t>(</a:t>
            </a:r>
            <a:r>
              <a:rPr lang="en-US" altLang="en-US" i="1" dirty="0">
                <a:cs typeface="Arial" panose="020B0604020202020204" pitchFamily="34" charset="0"/>
              </a:rPr>
              <a:t>s</a:t>
            </a:r>
            <a:r>
              <a:rPr lang="en-US" altLang="en-US" dirty="0">
                <a:cs typeface="Arial" panose="020B0604020202020204" pitchFamily="34" charset="0"/>
              </a:rPr>
              <a:t>)</a:t>
            </a:r>
            <a:endParaRPr lang="en-US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D91670-6D7E-47F7-AF66-C64B8DB2FED9}"/>
              </a:ext>
            </a:extLst>
          </p:cNvPr>
          <p:cNvSpPr/>
          <p:nvPr/>
        </p:nvSpPr>
        <p:spPr>
          <a:xfrm>
            <a:off x="5322535" y="3502127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600" dirty="0">
                <a:solidFill>
                  <a:srgbClr val="FF9900"/>
                </a:solidFill>
                <a:latin typeface="Arial" panose="020B0604020202020204" pitchFamily="34" charset="0"/>
              </a:rPr>
              <a:t>oxidation</a:t>
            </a:r>
            <a:endParaRPr lang="en-US" sz="1600" dirty="0">
              <a:solidFill>
                <a:srgbClr val="FF99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CE9212-3638-4C7F-94A2-D956CA9806D6}"/>
              </a:ext>
            </a:extLst>
          </p:cNvPr>
          <p:cNvSpPr/>
          <p:nvPr/>
        </p:nvSpPr>
        <p:spPr>
          <a:xfrm>
            <a:off x="7093840" y="3502127"/>
            <a:ext cx="1027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9933FF"/>
                </a:solidFill>
                <a:latin typeface="Arial" panose="020B0604020202020204" pitchFamily="34" charset="0"/>
              </a:rPr>
              <a:t>reduction</a:t>
            </a:r>
            <a:endParaRPr lang="en-US" sz="1600" dirty="0">
              <a:solidFill>
                <a:srgbClr val="9933FF"/>
              </a:solidFill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28856EAD-4ABE-408C-803A-84FC8913E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785483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sz="2400" dirty="0" err="1">
                <a:solidFill>
                  <a:srgbClr val="FF0000"/>
                </a:solidFill>
              </a:rPr>
              <a:t>E</a:t>
            </a:r>
            <a:r>
              <a:rPr lang="en-US" sz="2400" dirty="0" err="1">
                <a:solidFill>
                  <a:srgbClr val="FF0000"/>
                </a:solidFill>
                <a:cs typeface="Arial" charset="0"/>
              </a:rPr>
              <a:t>°</a:t>
            </a:r>
            <a:r>
              <a:rPr lang="en-US" sz="2400" baseline="-25000" dirty="0" err="1">
                <a:solidFill>
                  <a:srgbClr val="FF0000"/>
                </a:solidFill>
                <a:cs typeface="Arial" charset="0"/>
              </a:rPr>
              <a:t>cell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/>
              </a:rPr>
              <a:t> = -1.10 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01E0CF-8850-44BB-9FC7-27C8CCCE8A02}"/>
              </a:ext>
            </a:extLst>
          </p:cNvPr>
          <p:cNvSpPr/>
          <p:nvPr/>
        </p:nvSpPr>
        <p:spPr>
          <a:xfrm>
            <a:off x="0" y="4261329"/>
            <a:ext cx="457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lato"/>
              </a:rPr>
              <a:t>current flows</a:t>
            </a:r>
          </a:p>
          <a:p>
            <a:pPr algn="ctr"/>
            <a:endParaRPr lang="en-US" sz="600" dirty="0">
              <a:solidFill>
                <a:srgbClr val="0000FF"/>
              </a:solidFill>
            </a:endParaRPr>
          </a:p>
          <a:p>
            <a:pPr algn="ctr"/>
            <a:r>
              <a:rPr lang="en-US" dirty="0">
                <a:solidFill>
                  <a:srgbClr val="0000FF"/>
                </a:solidFill>
                <a:latin typeface="lato"/>
              </a:rPr>
              <a:t>chemical energy into electrical energy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92F231-DAC5-41BE-B22B-97B4102B41FD}"/>
              </a:ext>
            </a:extLst>
          </p:cNvPr>
          <p:cNvSpPr/>
          <p:nvPr/>
        </p:nvSpPr>
        <p:spPr>
          <a:xfrm>
            <a:off x="4572000" y="421113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ato"/>
              </a:rPr>
              <a:t>current does not flow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302D25-0877-4680-AD00-B950E8E0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237" y="1027189"/>
            <a:ext cx="2295525" cy="19240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6F48F0A-8CD4-4803-982D-BF5270C144A1}"/>
              </a:ext>
            </a:extLst>
          </p:cNvPr>
          <p:cNvSpPr/>
          <p:nvPr/>
        </p:nvSpPr>
        <p:spPr>
          <a:xfrm>
            <a:off x="0" y="5176195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spcBef>
                <a:spcPct val="50000"/>
              </a:spcBef>
            </a:pPr>
            <a:r>
              <a:rPr lang="en-US" sz="2400" dirty="0">
                <a:solidFill>
                  <a:srgbClr val="0000FF"/>
                </a:solidFill>
              </a:rPr>
              <a:t>Positive </a:t>
            </a:r>
            <a:r>
              <a:rPr lang="en-US" sz="2400" dirty="0" err="1">
                <a:solidFill>
                  <a:srgbClr val="0000FF"/>
                </a:solidFill>
              </a:rPr>
              <a:t>E</a:t>
            </a:r>
            <a:r>
              <a:rPr lang="en-US" sz="2400" dirty="0" err="1">
                <a:solidFill>
                  <a:srgbClr val="0000FF"/>
                </a:solidFill>
                <a:cs typeface="Arial" charset="0"/>
              </a:rPr>
              <a:t>°</a:t>
            </a:r>
            <a:r>
              <a:rPr lang="en-US" sz="2400" baseline="-25000" dirty="0" err="1">
                <a:solidFill>
                  <a:srgbClr val="0000FF"/>
                </a:solidFill>
                <a:cs typeface="Arial" charset="0"/>
              </a:rPr>
              <a:t>cell</a:t>
            </a:r>
            <a:r>
              <a:rPr lang="en-US" altLang="en-US" sz="2400" dirty="0">
                <a:solidFill>
                  <a:srgbClr val="0000FF"/>
                </a:solidFill>
              </a:rPr>
              <a:t> = Spontaneous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9CED1A-5F1F-4844-ADA9-A68027920ADD}"/>
              </a:ext>
            </a:extLst>
          </p:cNvPr>
          <p:cNvSpPr/>
          <p:nvPr/>
        </p:nvSpPr>
        <p:spPr>
          <a:xfrm>
            <a:off x="4610992" y="5176194"/>
            <a:ext cx="4533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Negative </a:t>
            </a:r>
            <a:r>
              <a:rPr lang="en-US" sz="2400" dirty="0" err="1">
                <a:solidFill>
                  <a:srgbClr val="FF0000"/>
                </a:solidFill>
              </a:rPr>
              <a:t>E</a:t>
            </a:r>
            <a:r>
              <a:rPr lang="en-US" sz="2400" dirty="0" err="1">
                <a:solidFill>
                  <a:srgbClr val="FF0000"/>
                </a:solidFill>
                <a:cs typeface="Arial" charset="0"/>
              </a:rPr>
              <a:t>°</a:t>
            </a:r>
            <a:r>
              <a:rPr lang="en-US" sz="2400" baseline="-25000" dirty="0" err="1">
                <a:solidFill>
                  <a:srgbClr val="FF0000"/>
                </a:solidFill>
                <a:cs typeface="Arial" charset="0"/>
              </a:rPr>
              <a:t>cell</a:t>
            </a:r>
            <a:r>
              <a:rPr lang="en-US" altLang="en-US" sz="2400" dirty="0">
                <a:solidFill>
                  <a:srgbClr val="FF0000"/>
                </a:solidFill>
              </a:rPr>
              <a:t> = non-spontaneous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3FAF1A-A8DC-4C61-9CF9-D0B11D04D2AB}"/>
              </a:ext>
            </a:extLst>
          </p:cNvPr>
          <p:cNvSpPr/>
          <p:nvPr/>
        </p:nvSpPr>
        <p:spPr>
          <a:xfrm>
            <a:off x="1817347" y="6077247"/>
            <a:ext cx="55093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spcBef>
                <a:spcPct val="50000"/>
              </a:spcBef>
            </a:pPr>
            <a:r>
              <a:rPr lang="en-US" sz="2800" dirty="0" err="1"/>
              <a:t>E</a:t>
            </a:r>
            <a:r>
              <a:rPr lang="en-US" sz="2800" dirty="0" err="1">
                <a:cs typeface="Arial" charset="0"/>
              </a:rPr>
              <a:t>°</a:t>
            </a:r>
            <a:r>
              <a:rPr lang="en-US" sz="2800" baseline="-25000" dirty="0" err="1">
                <a:cs typeface="Arial" charset="0"/>
              </a:rPr>
              <a:t>cell</a:t>
            </a:r>
            <a:r>
              <a:rPr lang="en-US" altLang="en-US" sz="2800" dirty="0"/>
              <a:t> is a thermodynamic parameter!</a:t>
            </a:r>
          </a:p>
        </p:txBody>
      </p:sp>
    </p:spTree>
    <p:extLst>
      <p:ext uri="{BB962C8B-B14F-4D97-AF65-F5344CB8AC3E}">
        <p14:creationId xmlns:p14="http://schemas.microsoft.com/office/powerpoint/2010/main" val="319934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  <p:bldP spid="22" grpId="0"/>
      <p:bldP spid="26" grpId="0"/>
      <p:bldP spid="2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585" y="941063"/>
            <a:ext cx="8550923" cy="5808080"/>
          </a:xfrm>
        </p:spPr>
        <p:txBody>
          <a:bodyPr>
            <a:normAutofit/>
          </a:bodyPr>
          <a:lstStyle/>
          <a:p>
            <a:endParaRPr lang="en-US" sz="2400" dirty="0">
              <a:cs typeface="Arial" charset="0"/>
            </a:endParaRPr>
          </a:p>
          <a:p>
            <a:pPr>
              <a:buNone/>
            </a:pPr>
            <a:endParaRPr lang="en-US" sz="2400" dirty="0">
              <a:cs typeface="Arial" charset="0"/>
            </a:endParaRPr>
          </a:p>
          <a:p>
            <a:pPr lvl="1">
              <a:spcAft>
                <a:spcPts val="1200"/>
              </a:spcAft>
            </a:pPr>
            <a:r>
              <a:rPr lang="en-US" sz="2800" b="1" dirty="0">
                <a:solidFill>
                  <a:srgbClr val="0000FF"/>
                </a:solidFill>
                <a:cs typeface="Arial" charset="0"/>
              </a:rPr>
              <a:t>°</a:t>
            </a:r>
            <a:r>
              <a:rPr lang="en-US" sz="2400" dirty="0">
                <a:cs typeface="Arial" charset="0"/>
              </a:rPr>
              <a:t> indicates standard conditions (gases at 1 </a:t>
            </a:r>
            <a:r>
              <a:rPr lang="en-US" sz="2400" dirty="0" err="1">
                <a:cs typeface="Arial" charset="0"/>
              </a:rPr>
              <a:t>atm</a:t>
            </a:r>
            <a:r>
              <a:rPr lang="en-US" sz="2400" dirty="0">
                <a:cs typeface="Arial" charset="0"/>
              </a:rPr>
              <a:t> (or 1 bar); aqueous </a:t>
            </a:r>
            <a:r>
              <a:rPr lang="en-US" sz="2400" dirty="0" err="1">
                <a:cs typeface="Arial" charset="0"/>
              </a:rPr>
              <a:t>specices</a:t>
            </a:r>
            <a:r>
              <a:rPr lang="en-US" sz="2400" dirty="0">
                <a:cs typeface="Arial" charset="0"/>
              </a:rPr>
              <a:t> at 1 </a:t>
            </a:r>
            <a:r>
              <a:rPr lang="en-US" sz="2400" i="1" dirty="0">
                <a:cs typeface="Arial" charset="0"/>
              </a:rPr>
              <a:t>M</a:t>
            </a:r>
            <a:r>
              <a:rPr lang="en-US" sz="2400" dirty="0">
                <a:cs typeface="Arial" charset="0"/>
              </a:rPr>
              <a:t>)</a:t>
            </a:r>
            <a:endParaRPr lang="en-US" sz="2400" dirty="0">
              <a:latin typeface="Lucida Grande" pitchFamily="1" charset="0"/>
              <a:cs typeface="Arial" charset="0"/>
            </a:endParaRPr>
          </a:p>
          <a:p>
            <a:pPr lvl="1">
              <a:spcAft>
                <a:spcPts val="1200"/>
              </a:spcAft>
            </a:pPr>
            <a:r>
              <a:rPr lang="el-GR" sz="2400" b="1" dirty="0">
                <a:solidFill>
                  <a:srgbClr val="0000FF"/>
                </a:solidFill>
                <a:latin typeface="Lucida Grande" pitchFamily="1" charset="0"/>
                <a:cs typeface="Arial" charset="0"/>
              </a:rPr>
              <a:t>Δ</a:t>
            </a:r>
            <a:r>
              <a:rPr lang="en-US" sz="2400" b="1" dirty="0">
                <a:solidFill>
                  <a:srgbClr val="0000FF"/>
                </a:solidFill>
              </a:rPr>
              <a:t>G</a:t>
            </a:r>
            <a:r>
              <a:rPr lang="en-US" sz="2400" b="1" dirty="0">
                <a:solidFill>
                  <a:srgbClr val="0000FF"/>
                </a:solidFill>
                <a:cs typeface="Arial" charset="0"/>
              </a:rPr>
              <a:t>° </a:t>
            </a:r>
            <a:r>
              <a:rPr lang="en-US" sz="2400" dirty="0">
                <a:cs typeface="Arial" charset="0"/>
              </a:rPr>
              <a:t>is the Gibbs free energy</a:t>
            </a:r>
          </a:p>
          <a:p>
            <a:pPr lvl="1">
              <a:spcAft>
                <a:spcPts val="1200"/>
              </a:spcAft>
            </a:pPr>
            <a:r>
              <a:rPr lang="en-US" sz="2400" b="1" dirty="0" err="1">
                <a:solidFill>
                  <a:srgbClr val="0000FF"/>
                </a:solidFill>
              </a:rPr>
              <a:t>E</a:t>
            </a:r>
            <a:r>
              <a:rPr lang="en-US" sz="2400" b="1" dirty="0" err="1">
                <a:solidFill>
                  <a:srgbClr val="0000FF"/>
                </a:solidFill>
                <a:cs typeface="Arial" charset="0"/>
              </a:rPr>
              <a:t>°</a:t>
            </a:r>
            <a:r>
              <a:rPr lang="en-US" sz="2400" b="1" baseline="-25000" dirty="0" err="1">
                <a:solidFill>
                  <a:srgbClr val="0000FF"/>
                </a:solidFill>
                <a:cs typeface="Arial" charset="0"/>
              </a:rPr>
              <a:t>cell</a:t>
            </a:r>
            <a:r>
              <a:rPr lang="en-US" sz="2400" b="1" baseline="-25000" dirty="0">
                <a:solidFill>
                  <a:srgbClr val="0000FF"/>
                </a:solidFill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is the standard cell potential</a:t>
            </a:r>
          </a:p>
          <a:p>
            <a:pPr lvl="1">
              <a:spcAft>
                <a:spcPts val="1200"/>
              </a:spcAft>
            </a:pPr>
            <a:r>
              <a:rPr lang="en-US" sz="2400" b="1" dirty="0">
                <a:solidFill>
                  <a:srgbClr val="0000FF"/>
                </a:solidFill>
                <a:cs typeface="Arial" charset="0"/>
              </a:rPr>
              <a:t>n</a:t>
            </a:r>
            <a:r>
              <a:rPr lang="en-US" sz="2400" dirty="0">
                <a:cs typeface="Arial" charset="0"/>
              </a:rPr>
              <a:t> is the number of moles of electrons transferred in the </a:t>
            </a:r>
            <a:r>
              <a:rPr lang="en-US" sz="2400" i="1" dirty="0">
                <a:cs typeface="Arial" charset="0"/>
              </a:rPr>
              <a:t>balanced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err="1">
                <a:cs typeface="Arial" charset="0"/>
              </a:rPr>
              <a:t>redox</a:t>
            </a:r>
            <a:r>
              <a:rPr lang="en-US" sz="2400" dirty="0">
                <a:cs typeface="Arial" charset="0"/>
              </a:rPr>
              <a:t> reaction. </a:t>
            </a:r>
          </a:p>
          <a:p>
            <a:pPr lvl="1">
              <a:spcAft>
                <a:spcPts val="1200"/>
              </a:spcAft>
            </a:pPr>
            <a:r>
              <a:rPr lang="en-US" sz="2400" b="1" dirty="0">
                <a:solidFill>
                  <a:srgbClr val="0000FF"/>
                </a:solidFill>
                <a:cs typeface="Arial" charset="0"/>
              </a:rPr>
              <a:t>F </a:t>
            </a:r>
            <a:r>
              <a:rPr lang="en-US" sz="2400" dirty="0">
                <a:cs typeface="Arial" charset="0"/>
              </a:rPr>
              <a:t>is called the Faraday constant, this is the charge of a mole of electrons. </a:t>
            </a:r>
            <a:r>
              <a:rPr lang="en-US" sz="2400" b="1" dirty="0">
                <a:solidFill>
                  <a:srgbClr val="0000FF"/>
                </a:solidFill>
                <a:cs typeface="Arial" charset="0"/>
              </a:rPr>
              <a:t>F</a:t>
            </a:r>
            <a:r>
              <a:rPr lang="en-US" sz="2400" dirty="0">
                <a:cs typeface="Arial" charset="0"/>
              </a:rPr>
              <a:t> = 9.648 x 10</a:t>
            </a:r>
            <a:r>
              <a:rPr lang="en-US" sz="2400" baseline="30000" dirty="0">
                <a:cs typeface="Arial" charset="0"/>
              </a:rPr>
              <a:t>4</a:t>
            </a:r>
            <a:r>
              <a:rPr lang="en-US" sz="2400" dirty="0">
                <a:cs typeface="Arial" charset="0"/>
              </a:rPr>
              <a:t> J/mol </a:t>
            </a:r>
            <a:r>
              <a:rPr lang="en-US" sz="2400" baseline="30000" dirty="0">
                <a:cs typeface="Arial" charset="0"/>
              </a:rPr>
              <a:t>. </a:t>
            </a:r>
            <a:r>
              <a:rPr lang="en-US" sz="2400" dirty="0">
                <a:cs typeface="Arial" charset="0"/>
              </a:rPr>
              <a:t>V</a:t>
            </a:r>
          </a:p>
          <a:p>
            <a:pPr lvl="1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Note that </a:t>
            </a:r>
            <a:r>
              <a:rPr lang="el-GR" sz="2400" b="1" dirty="0">
                <a:solidFill>
                  <a:srgbClr val="FF0000"/>
                </a:solidFill>
                <a:latin typeface="Lucida Grande" pitchFamily="1" charset="0"/>
                <a:cs typeface="Arial" charset="0"/>
              </a:rPr>
              <a:t>Δ</a:t>
            </a:r>
            <a:r>
              <a:rPr lang="en-US" sz="2400" b="1" dirty="0">
                <a:solidFill>
                  <a:srgbClr val="FF0000"/>
                </a:solidFill>
              </a:rPr>
              <a:t>G</a:t>
            </a: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° and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°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cs typeface="Arial" charset="0"/>
              </a:rPr>
              <a:t>have opposite signs.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40390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28706848"/>
              </p:ext>
            </p:extLst>
          </p:nvPr>
        </p:nvGraphicFramePr>
        <p:xfrm>
          <a:off x="2857500" y="1085266"/>
          <a:ext cx="34290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Equation" r:id="rId3" imgW="1016000" imgH="177800" progId="Equation.3">
                  <p:embed/>
                </p:oleObj>
              </mc:Choice>
              <mc:Fallback>
                <p:oleObj name="Equation" r:id="rId3" imgW="1016000" imgH="177800" progId="Equation.3">
                  <p:embed/>
                  <p:pic>
                    <p:nvPicPr>
                      <p:cNvPr id="1403908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1085266"/>
                        <a:ext cx="3429000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F823E27A-2581-4798-A5BF-4EE1B74D9BA7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ea typeface="+mj-ea"/>
                <a:cs typeface="+mj-cs"/>
              </a:rPr>
              <a:t>E° and </a:t>
            </a:r>
            <a:r>
              <a:rPr lang="el-GR" sz="4000" u="sng" dirty="0">
                <a:solidFill>
                  <a:prstClr val="black"/>
                </a:solidFill>
                <a:latin typeface="Lucida Grande" pitchFamily="1" charset="0"/>
                <a:ea typeface="+mj-ea"/>
                <a:cs typeface="Arial" charset="0"/>
              </a:rPr>
              <a:t>Δ</a:t>
            </a:r>
            <a:r>
              <a:rPr lang="en-US" sz="4000" u="sng" dirty="0">
                <a:solidFill>
                  <a:prstClr val="black"/>
                </a:solidFill>
                <a:ea typeface="+mj-ea"/>
                <a:cs typeface="+mj-cs"/>
              </a:rPr>
              <a:t>G</a:t>
            </a:r>
            <a:r>
              <a:rPr lang="en-US" sz="4000" u="sng" dirty="0">
                <a:solidFill>
                  <a:prstClr val="black"/>
                </a:solidFill>
                <a:ea typeface="+mj-ea"/>
                <a:cs typeface="Arial" charset="0"/>
              </a:rPr>
              <a:t>°</a:t>
            </a:r>
            <a:endParaRPr lang="en-US" sz="4000" u="sng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6150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51DBB-1339-4D69-8A1E-4D38C25D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83E8-3502-4E92-B0F9-2FE0F7EBE7B8}" type="slidenum">
              <a:rPr lang="en-US" altLang="en-US" smtClean="0"/>
              <a:pPr/>
              <a:t>53</a:t>
            </a:fld>
            <a:endParaRPr lang="en-US" altLang="en-US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FD0194D9-5D8C-4EE5-80EE-103DCBC8B5F6}"/>
              </a:ext>
            </a:extLst>
          </p:cNvPr>
          <p:cNvGrpSpPr>
            <a:grpSpLocks/>
          </p:cNvGrpSpPr>
          <p:nvPr/>
        </p:nvGrpSpPr>
        <p:grpSpPr bwMode="auto">
          <a:xfrm>
            <a:off x="2198725" y="990951"/>
            <a:ext cx="2028825" cy="457200"/>
            <a:chOff x="2237" y="1296"/>
            <a:chExt cx="1278" cy="288"/>
          </a:xfrm>
        </p:grpSpPr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A6958F9E-F935-47F3-86EB-610E35797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7" y="1296"/>
              <a:ext cx="12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D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</a:t>
              </a:r>
              <a:r>
                <a:rPr kumimoji="0" lang="en-US" altLang="en-US" sz="2400" b="0" i="0" u="none" strike="noStrike" kern="1200" cap="none" spc="0" normalizeH="0" baseline="30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= -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nF</a:t>
              </a:r>
              <a:r>
                <a:rPr kumimoji="0" lang="en-US" alt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</a:t>
              </a:r>
              <a:r>
                <a:rPr kumimoji="0" lang="en-US" alt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cell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DBD0D109-2D41-4FED-98BE-D032CF28E6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0" y="12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sp>
        <p:nvSpPr>
          <p:cNvPr id="19" name="Text Box 19">
            <a:extLst>
              <a:ext uri="{FF2B5EF4-FFF2-40B4-BE49-F238E27FC236}">
                <a16:creationId xmlns:a16="http://schemas.microsoft.com/office/drawing/2014/main" id="{B3037D25-6E6C-492B-94B7-4233052DF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52" y="990628"/>
            <a:ext cx="2182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  <a:r>
              <a:rPr kumimoji="0" lang="en-US" alt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= -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RT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ln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75" descr="C:\Chang Powerpoint\Figures\CNG7CH19\CHA56015.JPE">
            <a:extLst>
              <a:ext uri="{FF2B5EF4-FFF2-40B4-BE49-F238E27FC236}">
                <a16:creationId xmlns:a16="http://schemas.microsoft.com/office/drawing/2014/main" id="{0A2F348D-C31C-41CE-96B8-ED0919CD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30" y="3230918"/>
            <a:ext cx="3568969" cy="318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A5D9542-7A7F-4017-9C5E-F3E1C5B353BB}"/>
              </a:ext>
            </a:extLst>
          </p:cNvPr>
          <p:cNvGrpSpPr/>
          <p:nvPr/>
        </p:nvGrpSpPr>
        <p:grpSpPr>
          <a:xfrm>
            <a:off x="3237542" y="1654311"/>
            <a:ext cx="2800461" cy="463551"/>
            <a:chOff x="3237542" y="1654311"/>
            <a:chExt cx="2800461" cy="463551"/>
          </a:xfrm>
        </p:grpSpPr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44249AA5-EE82-4D77-8E2B-6FD912CDD6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7542" y="1654311"/>
              <a:ext cx="1157288" cy="463551"/>
              <a:chOff x="2786" y="1298"/>
              <a:chExt cx="729" cy="292"/>
            </a:xfrm>
          </p:grpSpPr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405172C3-5D7A-460E-B866-44B542D10B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6" y="1299"/>
                <a:ext cx="729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-</a:t>
                </a: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nF</a:t>
                </a: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cell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Text Box 22">
                <a:extLst>
                  <a:ext uri="{FF2B5EF4-FFF2-40B4-BE49-F238E27FC236}">
                    <a16:creationId xmlns:a16="http://schemas.microsoft.com/office/drawing/2014/main" id="{0DA2B9BA-943C-4B59-BDB4-2AB9B44DB9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0" y="1298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sp>
          <p:nvSpPr>
            <p:cNvPr id="24" name="Text Box 19">
              <a:extLst>
                <a:ext uri="{FF2B5EF4-FFF2-40B4-BE49-F238E27FC236}">
                  <a16:creationId xmlns:a16="http://schemas.microsoft.com/office/drawing/2014/main" id="{7D4194E7-5DDA-4D07-B551-D6340AABA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0946" y="1656197"/>
              <a:ext cx="165705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=  -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RT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ln </a:t>
              </a: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99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65">
            <a:extLst>
              <a:ext uri="{FF2B5EF4-FFF2-40B4-BE49-F238E27FC236}">
                <a16:creationId xmlns:a16="http://schemas.microsoft.com/office/drawing/2014/main" id="{7C157E8F-70A7-49D8-9292-D84E2511EF8E}"/>
              </a:ext>
            </a:extLst>
          </p:cNvPr>
          <p:cNvGrpSpPr>
            <a:grpSpLocks/>
          </p:cNvGrpSpPr>
          <p:nvPr/>
        </p:nvGrpSpPr>
        <p:grpSpPr bwMode="auto">
          <a:xfrm>
            <a:off x="3776580" y="2286161"/>
            <a:ext cx="2176463" cy="874712"/>
            <a:chOff x="336" y="1945"/>
            <a:chExt cx="1371" cy="551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CA8AD937-9C16-4A0D-91FA-B85483C002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2088"/>
              <a:ext cx="435" cy="289"/>
              <a:chOff x="3080" y="1298"/>
              <a:chExt cx="435" cy="289"/>
            </a:xfrm>
          </p:grpSpPr>
          <p:sp>
            <p:nvSpPr>
              <p:cNvPr id="35" name="Text Box 25">
                <a:extLst>
                  <a:ext uri="{FF2B5EF4-FFF2-40B4-BE49-F238E27FC236}">
                    <a16:creationId xmlns:a16="http://schemas.microsoft.com/office/drawing/2014/main" id="{BD159F60-5F82-4E1A-8292-B30D01C24E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0" y="1299"/>
                <a:ext cx="43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cell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 Box 26">
                <a:extLst>
                  <a:ext uri="{FF2B5EF4-FFF2-40B4-BE49-F238E27FC236}">
                    <a16:creationId xmlns:a16="http://schemas.microsoft.com/office/drawing/2014/main" id="{774395DD-9D28-4032-85A2-BD562DE542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0" y="1298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grpSp>
          <p:nvGrpSpPr>
            <p:cNvPr id="27" name="Group 34">
              <a:extLst>
                <a:ext uri="{FF2B5EF4-FFF2-40B4-BE49-F238E27FC236}">
                  <a16:creationId xmlns:a16="http://schemas.microsoft.com/office/drawing/2014/main" id="{19B3A0EF-3993-4C16-A643-6E4B26EFD2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2" y="1945"/>
              <a:ext cx="995" cy="551"/>
              <a:chOff x="1046" y="3392"/>
              <a:chExt cx="995" cy="551"/>
            </a:xfrm>
          </p:grpSpPr>
          <p:sp>
            <p:nvSpPr>
              <p:cNvPr id="28" name="Text Box 27">
                <a:extLst>
                  <a:ext uri="{FF2B5EF4-FFF2-40B4-BE49-F238E27FC236}">
                    <a16:creationId xmlns:a16="http://schemas.microsoft.com/office/drawing/2014/main" id="{09330D96-3FDD-460D-AE0B-FF45D3132C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6" y="3529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</a:t>
                </a:r>
              </a:p>
            </p:txBody>
          </p:sp>
          <p:grpSp>
            <p:nvGrpSpPr>
              <p:cNvPr id="29" name="Group 33">
                <a:extLst>
                  <a:ext uri="{FF2B5EF4-FFF2-40B4-BE49-F238E27FC236}">
                    <a16:creationId xmlns:a16="http://schemas.microsoft.com/office/drawing/2014/main" id="{988492BC-194C-42AC-8976-9B7C851A96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0" y="3392"/>
                <a:ext cx="801" cy="551"/>
                <a:chOff x="2390" y="2809"/>
                <a:chExt cx="801" cy="551"/>
              </a:xfrm>
            </p:grpSpPr>
            <p:grpSp>
              <p:nvGrpSpPr>
                <p:cNvPr id="30" name="Group 31">
                  <a:extLst>
                    <a:ext uri="{FF2B5EF4-FFF2-40B4-BE49-F238E27FC236}">
                      <a16:creationId xmlns:a16="http://schemas.microsoft.com/office/drawing/2014/main" id="{CB07A84C-B0DD-4A04-952C-43EAE59908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0" y="2809"/>
                  <a:ext cx="372" cy="551"/>
                  <a:chOff x="2390" y="2809"/>
                  <a:chExt cx="372" cy="551"/>
                </a:xfrm>
              </p:grpSpPr>
              <p:sp>
                <p:nvSpPr>
                  <p:cNvPr id="32" name="Text Box 28">
                    <a:extLst>
                      <a:ext uri="{FF2B5EF4-FFF2-40B4-BE49-F238E27FC236}">
                        <a16:creationId xmlns:a16="http://schemas.microsoft.com/office/drawing/2014/main" id="{E6A99425-BC05-4AE7-A813-DB4901C187E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0" y="2809"/>
                    <a:ext cx="372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RT</a:t>
                    </a:r>
                  </a:p>
                </p:txBody>
              </p:sp>
              <p:sp>
                <p:nvSpPr>
                  <p:cNvPr id="33" name="Text Box 29">
                    <a:extLst>
                      <a:ext uri="{FF2B5EF4-FFF2-40B4-BE49-F238E27FC236}">
                        <a16:creationId xmlns:a16="http://schemas.microsoft.com/office/drawing/2014/main" id="{4325A627-3E9F-4E82-8336-FF915BA3D22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6" y="3072"/>
                    <a:ext cx="340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nF</a:t>
                    </a:r>
                  </a:p>
                </p:txBody>
              </p:sp>
              <p:sp>
                <p:nvSpPr>
                  <p:cNvPr id="34" name="Line 30">
                    <a:extLst>
                      <a:ext uri="{FF2B5EF4-FFF2-40B4-BE49-F238E27FC236}">
                        <a16:creationId xmlns:a16="http://schemas.microsoft.com/office/drawing/2014/main" id="{3874F77B-1492-4EFB-A3F4-D46C4E216C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08" y="3085"/>
                    <a:ext cx="33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1" name="Text Box 32">
                  <a:extLst>
                    <a:ext uri="{FF2B5EF4-FFF2-40B4-BE49-F238E27FC236}">
                      <a16:creationId xmlns:a16="http://schemas.microsoft.com/office/drawing/2014/main" id="{13BE022D-84E5-4546-AD55-D55731FA82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44" y="2936"/>
                  <a:ext cx="44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ln </a:t>
                  </a:r>
                  <a:r>
                    <a:rPr kumimoji="0" lang="en-US" altLang="en-US" sz="2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933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K</a:t>
                  </a:r>
                  <a:endPara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8" name="Text Box 69">
            <a:extLst>
              <a:ext uri="{FF2B5EF4-FFF2-40B4-BE49-F238E27FC236}">
                <a16:creationId xmlns:a16="http://schemas.microsoft.com/office/drawing/2014/main" id="{463AAD43-070E-4E97-B342-3103F48D0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55" y="3473946"/>
            <a:ext cx="40386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 you know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one, you can calculate the other  two…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 you know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you can calculate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E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º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G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º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 you know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E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º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you can calculate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G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º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etc.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A4A302D4-790D-43D3-82A4-7A9181314281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US" sz="4000" u="sng" dirty="0">
                <a:solidFill>
                  <a:prstClr val="black"/>
                </a:solidFill>
                <a:latin typeface="Calibri"/>
              </a:rPr>
              <a:t>G, </a:t>
            </a:r>
            <a:r>
              <a:rPr lang="en-US" sz="4000" u="sng" dirty="0" err="1">
                <a:solidFill>
                  <a:prstClr val="black"/>
                </a:solidFill>
                <a:latin typeface="Calibri"/>
              </a:rPr>
              <a:t>E</a:t>
            </a:r>
            <a:r>
              <a:rPr lang="en-US" sz="4000" u="sng" baseline="30000" dirty="0" err="1">
                <a:solidFill>
                  <a:prstClr val="black"/>
                </a:solidFill>
                <a:latin typeface="Calibri"/>
              </a:rPr>
              <a:t>o</a:t>
            </a:r>
            <a:r>
              <a:rPr lang="en-US" sz="4000" u="sng" dirty="0">
                <a:solidFill>
                  <a:prstClr val="black"/>
                </a:solidFill>
                <a:latin typeface="Calibri"/>
              </a:rPr>
              <a:t>, and K</a:t>
            </a:r>
          </a:p>
        </p:txBody>
      </p:sp>
    </p:spTree>
    <p:extLst>
      <p:ext uri="{BB962C8B-B14F-4D97-AF65-F5344CB8AC3E}">
        <p14:creationId xmlns:p14="http://schemas.microsoft.com/office/powerpoint/2010/main" val="33703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Chang Powerpoint\Figures\CNG7CH19\TABLE192.JPE">
            <a:extLst>
              <a:ext uri="{FF2B5EF4-FFF2-40B4-BE49-F238E27FC236}">
                <a16:creationId xmlns:a16="http://schemas.microsoft.com/office/drawing/2014/main" id="{5BB52F59-D57E-4B86-8639-8C55977B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0"/>
          <a:stretch>
            <a:fillRect/>
          </a:stretch>
        </p:blipFill>
        <p:spPr bwMode="auto">
          <a:xfrm>
            <a:off x="0" y="4358360"/>
            <a:ext cx="91440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FEF7A348-D154-47B2-A4AC-73BE092A1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200" y="17780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194623-B60D-43A7-BC6D-B4C97C46630C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US" sz="4000" u="sng" dirty="0">
                <a:solidFill>
                  <a:prstClr val="black"/>
                </a:solidFill>
                <a:latin typeface="Calibri"/>
              </a:rPr>
              <a:t>G, </a:t>
            </a:r>
            <a:r>
              <a:rPr lang="en-US" sz="4000" u="sng" dirty="0" err="1">
                <a:solidFill>
                  <a:prstClr val="black"/>
                </a:solidFill>
                <a:latin typeface="Calibri"/>
              </a:rPr>
              <a:t>E</a:t>
            </a:r>
            <a:r>
              <a:rPr lang="en-US" sz="4000" u="sng" baseline="30000" dirty="0" err="1">
                <a:solidFill>
                  <a:prstClr val="black"/>
                </a:solidFill>
                <a:latin typeface="Calibri"/>
              </a:rPr>
              <a:t>o</a:t>
            </a:r>
            <a:r>
              <a:rPr lang="en-US" sz="4000" u="sng" dirty="0">
                <a:solidFill>
                  <a:prstClr val="black"/>
                </a:solidFill>
                <a:latin typeface="Calibri"/>
              </a:rPr>
              <a:t>, and K</a:t>
            </a:r>
          </a:p>
        </p:txBody>
      </p:sp>
      <p:pic>
        <p:nvPicPr>
          <p:cNvPr id="7" name="Picture 75" descr="C:\Chang Powerpoint\Figures\CNG7CH19\CHA56015.JPE">
            <a:extLst>
              <a:ext uri="{FF2B5EF4-FFF2-40B4-BE49-F238E27FC236}">
                <a16:creationId xmlns:a16="http://schemas.microsoft.com/office/drawing/2014/main" id="{A32C6FF8-03C7-4628-8AD6-6AC2D7386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15" y="1005659"/>
            <a:ext cx="3568969" cy="318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5">
            <a:extLst>
              <a:ext uri="{FF2B5EF4-FFF2-40B4-BE49-F238E27FC236}">
                <a16:creationId xmlns:a16="http://schemas.microsoft.com/office/drawing/2014/main" id="{C99627E6-97D8-4ECD-8BD1-8D76F0D91D32}"/>
              </a:ext>
            </a:extLst>
          </p:cNvPr>
          <p:cNvGrpSpPr>
            <a:grpSpLocks/>
          </p:cNvGrpSpPr>
          <p:nvPr/>
        </p:nvGrpSpPr>
        <p:grpSpPr bwMode="auto">
          <a:xfrm>
            <a:off x="2509836" y="2971267"/>
            <a:ext cx="958850" cy="468313"/>
            <a:chOff x="336" y="2082"/>
            <a:chExt cx="604" cy="295"/>
          </a:xfrm>
        </p:grpSpPr>
        <p:grpSp>
          <p:nvGrpSpPr>
            <p:cNvPr id="25646" name="Group 24">
              <a:extLst>
                <a:ext uri="{FF2B5EF4-FFF2-40B4-BE49-F238E27FC236}">
                  <a16:creationId xmlns:a16="http://schemas.microsoft.com/office/drawing/2014/main" id="{5D1CD53F-1FF8-497F-9E58-D195E88F2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2088"/>
              <a:ext cx="435" cy="289"/>
              <a:chOff x="3080" y="1298"/>
              <a:chExt cx="435" cy="289"/>
            </a:xfrm>
          </p:grpSpPr>
          <p:sp>
            <p:nvSpPr>
              <p:cNvPr id="25655" name="Text Box 25">
                <a:extLst>
                  <a:ext uri="{FF2B5EF4-FFF2-40B4-BE49-F238E27FC236}">
                    <a16:creationId xmlns:a16="http://schemas.microsoft.com/office/drawing/2014/main" id="{35664F42-DFAD-4C66-8DB3-368DC8C724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0" y="1299"/>
                <a:ext cx="43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cell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56" name="Text Box 26">
                <a:extLst>
                  <a:ext uri="{FF2B5EF4-FFF2-40B4-BE49-F238E27FC236}">
                    <a16:creationId xmlns:a16="http://schemas.microsoft.com/office/drawing/2014/main" id="{53A9CA9D-39D4-49E2-AF8B-C81D3DB406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0" y="1298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sp>
          <p:nvSpPr>
            <p:cNvPr id="25648" name="Text Box 27">
              <a:extLst>
                <a:ext uri="{FF2B5EF4-FFF2-40B4-BE49-F238E27FC236}">
                  <a16:creationId xmlns:a16="http://schemas.microsoft.com/office/drawing/2014/main" id="{97D49A19-5953-4B5E-9A50-C08C58E96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" y="2082"/>
              <a:ext cx="2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11" name="Group 41">
            <a:extLst>
              <a:ext uri="{FF2B5EF4-FFF2-40B4-BE49-F238E27FC236}">
                <a16:creationId xmlns:a16="http://schemas.microsoft.com/office/drawing/2014/main" id="{B03E6554-90C6-43CE-AB44-AF53E1D8ACDD}"/>
              </a:ext>
            </a:extLst>
          </p:cNvPr>
          <p:cNvGrpSpPr>
            <a:grpSpLocks/>
          </p:cNvGrpSpPr>
          <p:nvPr/>
        </p:nvGrpSpPr>
        <p:grpSpPr bwMode="auto">
          <a:xfrm>
            <a:off x="3367087" y="2748224"/>
            <a:ext cx="3862387" cy="914400"/>
            <a:chOff x="758" y="3216"/>
            <a:chExt cx="2433" cy="576"/>
          </a:xfrm>
        </p:grpSpPr>
        <p:sp>
          <p:nvSpPr>
            <p:cNvPr id="25641" name="Text Box 36">
              <a:extLst>
                <a:ext uri="{FF2B5EF4-FFF2-40B4-BE49-F238E27FC236}">
                  <a16:creationId xmlns:a16="http://schemas.microsoft.com/office/drawing/2014/main" id="{B74BF6B0-5A66-494C-A86C-1E6EFFE7E2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" y="3216"/>
              <a:ext cx="20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(8.314 J/K</a:t>
              </a: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•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mol)(298 K)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2" name="Text Box 37">
              <a:extLst>
                <a:ext uri="{FF2B5EF4-FFF2-40B4-BE49-F238E27FC236}">
                  <a16:creationId xmlns:a16="http://schemas.microsoft.com/office/drawing/2014/main" id="{162DABB7-F1B8-4B87-8303-B44ADB04B6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9" y="3504"/>
              <a:ext cx="16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 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(96,500 J/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</a:t>
              </a:r>
              <a:r>
                <a:rPr kumimoji="0" lang="en-US" alt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•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mol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3" name="Line 38">
              <a:extLst>
                <a:ext uri="{FF2B5EF4-FFF2-40B4-BE49-F238E27FC236}">
                  <a16:creationId xmlns:a16="http://schemas.microsoft.com/office/drawing/2014/main" id="{F5A8EA92-0D21-4852-B80C-115372AE1A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3" y="3516"/>
              <a:ext cx="19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4" name="Text Box 39">
              <a:extLst>
                <a:ext uri="{FF2B5EF4-FFF2-40B4-BE49-F238E27FC236}">
                  <a16:creationId xmlns:a16="http://schemas.microsoft.com/office/drawing/2014/main" id="{6747FEC2-BE35-450C-BFD5-B54CBFD15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" y="3376"/>
              <a:ext cx="4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ln </a:t>
              </a:r>
              <a:r>
                <a:rPr kumimoji="0" lang="en-US" alt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474" name="Line 42">
            <a:extLst>
              <a:ext uri="{FF2B5EF4-FFF2-40B4-BE49-F238E27FC236}">
                <a16:creationId xmlns:a16="http://schemas.microsoft.com/office/drawing/2014/main" id="{38D2BFF2-7378-4AFB-A262-C9BD7B2CB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3874" y="2824424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75" name="Line 43">
            <a:extLst>
              <a:ext uri="{FF2B5EF4-FFF2-40B4-BE49-F238E27FC236}">
                <a16:creationId xmlns:a16="http://schemas.microsoft.com/office/drawing/2014/main" id="{C42437D9-3D7E-465D-AEFB-DD8785A77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7774" y="3281624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76" name="Line 44">
            <a:extLst>
              <a:ext uri="{FF2B5EF4-FFF2-40B4-BE49-F238E27FC236}">
                <a16:creationId xmlns:a16="http://schemas.microsoft.com/office/drawing/2014/main" id="{D5BEC4D6-DE95-4376-AF3E-935E907EE7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7874" y="2824424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77" name="Line 45">
            <a:extLst>
              <a:ext uri="{FF2B5EF4-FFF2-40B4-BE49-F238E27FC236}">
                <a16:creationId xmlns:a16="http://schemas.microsoft.com/office/drawing/2014/main" id="{B6A39A0C-A0F7-47E6-B55D-8046CF80A0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674" y="2824424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78" name="Line 46">
            <a:extLst>
              <a:ext uri="{FF2B5EF4-FFF2-40B4-BE49-F238E27FC236}">
                <a16:creationId xmlns:a16="http://schemas.microsoft.com/office/drawing/2014/main" id="{8C26BDAC-5E00-4A00-8D33-FC9BF7DEF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9674" y="2824424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79" name="Line 47">
            <a:extLst>
              <a:ext uri="{FF2B5EF4-FFF2-40B4-BE49-F238E27FC236}">
                <a16:creationId xmlns:a16="http://schemas.microsoft.com/office/drawing/2014/main" id="{83DA838A-A72C-4AD0-ABAB-05CC749D94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4" y="3281624"/>
            <a:ext cx="3048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79">
            <a:extLst>
              <a:ext uri="{FF2B5EF4-FFF2-40B4-BE49-F238E27FC236}">
                <a16:creationId xmlns:a16="http://schemas.microsoft.com/office/drawing/2014/main" id="{09C4546B-0C9D-4E9A-96A2-BD41695699B7}"/>
              </a:ext>
            </a:extLst>
          </p:cNvPr>
          <p:cNvGrpSpPr>
            <a:grpSpLocks/>
          </p:cNvGrpSpPr>
          <p:nvPr/>
        </p:nvGrpSpPr>
        <p:grpSpPr bwMode="auto">
          <a:xfrm>
            <a:off x="3127374" y="3999288"/>
            <a:ext cx="2921000" cy="798512"/>
            <a:chOff x="72" y="2473"/>
            <a:chExt cx="1840" cy="503"/>
          </a:xfrm>
        </p:grpSpPr>
        <p:grpSp>
          <p:nvGrpSpPr>
            <p:cNvPr id="25631" name="Group 54">
              <a:extLst>
                <a:ext uri="{FF2B5EF4-FFF2-40B4-BE49-F238E27FC236}">
                  <a16:creationId xmlns:a16="http://schemas.microsoft.com/office/drawing/2014/main" id="{359760FF-83EA-4688-8FEA-B6F52522C7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" y="2473"/>
              <a:ext cx="1468" cy="503"/>
              <a:chOff x="950" y="3512"/>
              <a:chExt cx="1468" cy="503"/>
            </a:xfrm>
          </p:grpSpPr>
          <p:sp>
            <p:nvSpPr>
              <p:cNvPr id="25635" name="Text Box 48">
                <a:extLst>
                  <a:ext uri="{FF2B5EF4-FFF2-40B4-BE49-F238E27FC236}">
                    <a16:creationId xmlns:a16="http://schemas.microsoft.com/office/drawing/2014/main" id="{846AA7A1-DC94-4B70-AD97-BD2DDDB5E0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0" y="3625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</a:t>
                </a:r>
              </a:p>
            </p:txBody>
          </p:sp>
          <p:grpSp>
            <p:nvGrpSpPr>
              <p:cNvPr id="25636" name="Group 53">
                <a:extLst>
                  <a:ext uri="{FF2B5EF4-FFF2-40B4-BE49-F238E27FC236}">
                    <a16:creationId xmlns:a16="http://schemas.microsoft.com/office/drawing/2014/main" id="{6AAA022B-3DEB-4DC2-91F3-A6B14D6E4D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0" y="3512"/>
                <a:ext cx="1298" cy="503"/>
                <a:chOff x="1670" y="3385"/>
                <a:chExt cx="1298" cy="503"/>
              </a:xfrm>
            </p:grpSpPr>
            <p:sp>
              <p:nvSpPr>
                <p:cNvPr id="25637" name="Text Box 49">
                  <a:extLst>
                    <a:ext uri="{FF2B5EF4-FFF2-40B4-BE49-F238E27FC236}">
                      <a16:creationId xmlns:a16="http://schemas.microsoft.com/office/drawing/2014/main" id="{B5E79A95-3105-418F-BD2C-3226562CA9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70" y="3385"/>
                  <a:ext cx="88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0.0257 V</a:t>
                  </a:r>
                </a:p>
              </p:txBody>
            </p:sp>
            <p:sp>
              <p:nvSpPr>
                <p:cNvPr id="25638" name="Text Box 50">
                  <a:extLst>
                    <a:ext uri="{FF2B5EF4-FFF2-40B4-BE49-F238E27FC236}">
                      <a16:creationId xmlns:a16="http://schemas.microsoft.com/office/drawing/2014/main" id="{79794784-5868-42A2-8161-E4533CA2BA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01" y="3600"/>
                  <a:ext cx="22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n</a:t>
                  </a:r>
                </a:p>
              </p:txBody>
            </p:sp>
            <p:sp>
              <p:nvSpPr>
                <p:cNvPr id="25639" name="Line 51">
                  <a:extLst>
                    <a:ext uri="{FF2B5EF4-FFF2-40B4-BE49-F238E27FC236}">
                      <a16:creationId xmlns:a16="http://schemas.microsoft.com/office/drawing/2014/main" id="{7171CB59-C6C6-4F62-B393-9912544055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4" y="3637"/>
                  <a:ext cx="81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40" name="Text Box 52">
                  <a:extLst>
                    <a:ext uri="{FF2B5EF4-FFF2-40B4-BE49-F238E27FC236}">
                      <a16:creationId xmlns:a16="http://schemas.microsoft.com/office/drawing/2014/main" id="{A92DF087-41B4-4301-AB95-F041DD5313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1" y="3488"/>
                  <a:ext cx="44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ln </a:t>
                  </a:r>
                  <a:r>
                    <a:rPr kumimoji="0" lang="en-US" altLang="en-US" sz="24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K</a:t>
                  </a: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632" name="Group 62">
              <a:extLst>
                <a:ext uri="{FF2B5EF4-FFF2-40B4-BE49-F238E27FC236}">
                  <a16:creationId xmlns:a16="http://schemas.microsoft.com/office/drawing/2014/main" id="{C14A6E75-5B06-4146-9955-0C85B5708A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" y="2576"/>
              <a:ext cx="435" cy="289"/>
              <a:chOff x="3080" y="1298"/>
              <a:chExt cx="435" cy="289"/>
            </a:xfrm>
          </p:grpSpPr>
          <p:sp>
            <p:nvSpPr>
              <p:cNvPr id="25633" name="Text Box 63">
                <a:extLst>
                  <a:ext uri="{FF2B5EF4-FFF2-40B4-BE49-F238E27FC236}">
                    <a16:creationId xmlns:a16="http://schemas.microsoft.com/office/drawing/2014/main" id="{93CD99F3-2BE0-4702-A753-F76D399575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0" y="1299"/>
                <a:ext cx="43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cell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34" name="Text Box 64">
                <a:extLst>
                  <a:ext uri="{FF2B5EF4-FFF2-40B4-BE49-F238E27FC236}">
                    <a16:creationId xmlns:a16="http://schemas.microsoft.com/office/drawing/2014/main" id="{62DA5063-26BC-4C2B-87B3-6F8A9AF997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0" y="1298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</p:grpSp>
      <p:grpSp>
        <p:nvGrpSpPr>
          <p:cNvPr id="16" name="Group 80">
            <a:extLst>
              <a:ext uri="{FF2B5EF4-FFF2-40B4-BE49-F238E27FC236}">
                <a16:creationId xmlns:a16="http://schemas.microsoft.com/office/drawing/2014/main" id="{45FAFD45-317F-410D-B4E1-8E51EE17A24E}"/>
              </a:ext>
            </a:extLst>
          </p:cNvPr>
          <p:cNvGrpSpPr>
            <a:grpSpLocks/>
          </p:cNvGrpSpPr>
          <p:nvPr/>
        </p:nvGrpSpPr>
        <p:grpSpPr bwMode="auto">
          <a:xfrm>
            <a:off x="3020219" y="5042482"/>
            <a:ext cx="3103562" cy="798512"/>
            <a:chOff x="69" y="3001"/>
            <a:chExt cx="1955" cy="503"/>
          </a:xfrm>
        </p:grpSpPr>
        <p:grpSp>
          <p:nvGrpSpPr>
            <p:cNvPr id="25621" name="Group 66">
              <a:extLst>
                <a:ext uri="{FF2B5EF4-FFF2-40B4-BE49-F238E27FC236}">
                  <a16:creationId xmlns:a16="http://schemas.microsoft.com/office/drawing/2014/main" id="{B3EA205E-E808-4137-96B6-F411B2FF44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" y="3001"/>
              <a:ext cx="1575" cy="503"/>
              <a:chOff x="950" y="3512"/>
              <a:chExt cx="1575" cy="503"/>
            </a:xfrm>
          </p:grpSpPr>
          <p:sp>
            <p:nvSpPr>
              <p:cNvPr id="25625" name="Text Box 67">
                <a:extLst>
                  <a:ext uri="{FF2B5EF4-FFF2-40B4-BE49-F238E27FC236}">
                    <a16:creationId xmlns:a16="http://schemas.microsoft.com/office/drawing/2014/main" id="{AD8F0043-CC01-48BE-A9AF-D6E67B51FB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0" y="3625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</a:t>
                </a:r>
              </a:p>
            </p:txBody>
          </p:sp>
          <p:grpSp>
            <p:nvGrpSpPr>
              <p:cNvPr id="25626" name="Group 68">
                <a:extLst>
                  <a:ext uri="{FF2B5EF4-FFF2-40B4-BE49-F238E27FC236}">
                    <a16:creationId xmlns:a16="http://schemas.microsoft.com/office/drawing/2014/main" id="{66BDC18E-8961-4DD1-BE61-F554C890F0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0" y="3512"/>
                <a:ext cx="1405" cy="503"/>
                <a:chOff x="1670" y="3385"/>
                <a:chExt cx="1405" cy="503"/>
              </a:xfrm>
            </p:grpSpPr>
            <p:sp>
              <p:nvSpPr>
                <p:cNvPr id="25627" name="Text Box 69">
                  <a:extLst>
                    <a:ext uri="{FF2B5EF4-FFF2-40B4-BE49-F238E27FC236}">
                      <a16:creationId xmlns:a16="http://schemas.microsoft.com/office/drawing/2014/main" id="{DBA6570D-8298-4740-98AD-875849B866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70" y="3385"/>
                  <a:ext cx="88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0.0592 V</a:t>
                  </a:r>
                </a:p>
              </p:txBody>
            </p:sp>
            <p:sp>
              <p:nvSpPr>
                <p:cNvPr id="25628" name="Text Box 70">
                  <a:extLst>
                    <a:ext uri="{FF2B5EF4-FFF2-40B4-BE49-F238E27FC236}">
                      <a16:creationId xmlns:a16="http://schemas.microsoft.com/office/drawing/2014/main" id="{7111BDC4-4275-4682-8887-873384F7E6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01" y="3600"/>
                  <a:ext cx="22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n</a:t>
                  </a:r>
                </a:p>
              </p:txBody>
            </p:sp>
            <p:sp>
              <p:nvSpPr>
                <p:cNvPr id="25629" name="Line 71">
                  <a:extLst>
                    <a:ext uri="{FF2B5EF4-FFF2-40B4-BE49-F238E27FC236}">
                      <a16:creationId xmlns:a16="http://schemas.microsoft.com/office/drawing/2014/main" id="{2B8DDEE2-34BA-4224-A9FA-6283FFAD4F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4" y="3637"/>
                  <a:ext cx="81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30" name="Text Box 72">
                  <a:extLst>
                    <a:ext uri="{FF2B5EF4-FFF2-40B4-BE49-F238E27FC236}">
                      <a16:creationId xmlns:a16="http://schemas.microsoft.com/office/drawing/2014/main" id="{691F6C7E-C923-4220-8FD8-47A72BD63A4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1" y="3488"/>
                  <a:ext cx="554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log </a:t>
                  </a:r>
                  <a:r>
                    <a:rPr kumimoji="0" lang="en-US" altLang="en-US" sz="24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K</a:t>
                  </a: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622" name="Group 76">
              <a:extLst>
                <a:ext uri="{FF2B5EF4-FFF2-40B4-BE49-F238E27FC236}">
                  <a16:creationId xmlns:a16="http://schemas.microsoft.com/office/drawing/2014/main" id="{C0D64051-5120-4BE7-A922-618CCC93E3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" y="3112"/>
              <a:ext cx="435" cy="289"/>
              <a:chOff x="3080" y="1298"/>
              <a:chExt cx="435" cy="289"/>
            </a:xfrm>
          </p:grpSpPr>
          <p:sp>
            <p:nvSpPr>
              <p:cNvPr id="25623" name="Text Box 77">
                <a:extLst>
                  <a:ext uri="{FF2B5EF4-FFF2-40B4-BE49-F238E27FC236}">
                    <a16:creationId xmlns:a16="http://schemas.microsoft.com/office/drawing/2014/main" id="{E69D3FBB-B815-4294-A7B1-0A0CFA6F33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0" y="1299"/>
                <a:ext cx="43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cell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24" name="Text Box 78">
                <a:extLst>
                  <a:ext uri="{FF2B5EF4-FFF2-40B4-BE49-F238E27FC236}">
                    <a16:creationId xmlns:a16="http://schemas.microsoft.com/office/drawing/2014/main" id="{1EFF49B3-7D79-443B-B244-E9DF9216A4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0" y="1298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71BBBF5-8F97-43C6-B6C3-0CD40F2A0D9C}"/>
              </a:ext>
            </a:extLst>
          </p:cNvPr>
          <p:cNvGrpSpPr>
            <a:grpSpLocks/>
          </p:cNvGrpSpPr>
          <p:nvPr/>
        </p:nvGrpSpPr>
        <p:grpSpPr bwMode="auto">
          <a:xfrm>
            <a:off x="3741319" y="972599"/>
            <a:ext cx="2176463" cy="874712"/>
            <a:chOff x="336" y="1945"/>
            <a:chExt cx="1371" cy="551"/>
          </a:xfrm>
        </p:grpSpPr>
        <p:grpSp>
          <p:nvGrpSpPr>
            <p:cNvPr id="67" name="Group 24">
              <a:extLst>
                <a:ext uri="{FF2B5EF4-FFF2-40B4-BE49-F238E27FC236}">
                  <a16:creationId xmlns:a16="http://schemas.microsoft.com/office/drawing/2014/main" id="{31769E8B-B615-42E0-8ECA-7E0535B83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2088"/>
              <a:ext cx="435" cy="289"/>
              <a:chOff x="3080" y="1298"/>
              <a:chExt cx="435" cy="289"/>
            </a:xfrm>
          </p:grpSpPr>
          <p:sp>
            <p:nvSpPr>
              <p:cNvPr id="76" name="Text Box 25">
                <a:extLst>
                  <a:ext uri="{FF2B5EF4-FFF2-40B4-BE49-F238E27FC236}">
                    <a16:creationId xmlns:a16="http://schemas.microsoft.com/office/drawing/2014/main" id="{8F474C3A-EB96-47A9-88B2-6F3FA47E78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0" y="1299"/>
                <a:ext cx="43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</a:t>
                </a:r>
                <a:r>
                  <a:rPr kumimoji="0" lang="en-US" alt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cell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Text Box 26">
                <a:extLst>
                  <a:ext uri="{FF2B5EF4-FFF2-40B4-BE49-F238E27FC236}">
                    <a16:creationId xmlns:a16="http://schemas.microsoft.com/office/drawing/2014/main" id="{A3A4AD18-DAAE-48F9-B7DB-8A539BAA23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0" y="1298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o</a:t>
                </a:r>
              </a:p>
            </p:txBody>
          </p:sp>
        </p:grpSp>
        <p:grpSp>
          <p:nvGrpSpPr>
            <p:cNvPr id="68" name="Group 34">
              <a:extLst>
                <a:ext uri="{FF2B5EF4-FFF2-40B4-BE49-F238E27FC236}">
                  <a16:creationId xmlns:a16="http://schemas.microsoft.com/office/drawing/2014/main" id="{C51C6CD0-5F5A-41E4-AF05-A9D6F63119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2" y="1945"/>
              <a:ext cx="995" cy="551"/>
              <a:chOff x="1046" y="3392"/>
              <a:chExt cx="995" cy="551"/>
            </a:xfrm>
          </p:grpSpPr>
          <p:sp>
            <p:nvSpPr>
              <p:cNvPr id="69" name="Text Box 27">
                <a:extLst>
                  <a:ext uri="{FF2B5EF4-FFF2-40B4-BE49-F238E27FC236}">
                    <a16:creationId xmlns:a16="http://schemas.microsoft.com/office/drawing/2014/main" id="{B8F0DE50-49CE-4BB1-B889-FFE9E270A5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6" y="3529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=</a:t>
                </a:r>
              </a:p>
            </p:txBody>
          </p:sp>
          <p:grpSp>
            <p:nvGrpSpPr>
              <p:cNvPr id="70" name="Group 33">
                <a:extLst>
                  <a:ext uri="{FF2B5EF4-FFF2-40B4-BE49-F238E27FC236}">
                    <a16:creationId xmlns:a16="http://schemas.microsoft.com/office/drawing/2014/main" id="{B6223562-AD0C-4C53-A132-D5C4340F0C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0" y="3392"/>
                <a:ext cx="801" cy="551"/>
                <a:chOff x="2390" y="2809"/>
                <a:chExt cx="801" cy="551"/>
              </a:xfrm>
            </p:grpSpPr>
            <p:grpSp>
              <p:nvGrpSpPr>
                <p:cNvPr id="71" name="Group 31">
                  <a:extLst>
                    <a:ext uri="{FF2B5EF4-FFF2-40B4-BE49-F238E27FC236}">
                      <a16:creationId xmlns:a16="http://schemas.microsoft.com/office/drawing/2014/main" id="{0D89F7E3-8FB5-48CB-91FD-D9D47FF5B9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90" y="2809"/>
                  <a:ext cx="372" cy="551"/>
                  <a:chOff x="2390" y="2809"/>
                  <a:chExt cx="372" cy="551"/>
                </a:xfrm>
              </p:grpSpPr>
              <p:sp>
                <p:nvSpPr>
                  <p:cNvPr id="73" name="Text Box 28">
                    <a:extLst>
                      <a:ext uri="{FF2B5EF4-FFF2-40B4-BE49-F238E27FC236}">
                        <a16:creationId xmlns:a16="http://schemas.microsoft.com/office/drawing/2014/main" id="{EE68DDF7-57E7-4F91-989A-3D56CD00339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0" y="2809"/>
                    <a:ext cx="372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RT</a:t>
                    </a:r>
                  </a:p>
                </p:txBody>
              </p:sp>
              <p:sp>
                <p:nvSpPr>
                  <p:cNvPr id="74" name="Text Box 29">
                    <a:extLst>
                      <a:ext uri="{FF2B5EF4-FFF2-40B4-BE49-F238E27FC236}">
                        <a16:creationId xmlns:a16="http://schemas.microsoft.com/office/drawing/2014/main" id="{0F57EFFE-BC14-4E02-A672-5CB239D166D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6" y="3072"/>
                    <a:ext cx="340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nF</a:t>
                    </a:r>
                  </a:p>
                </p:txBody>
              </p:sp>
              <p:sp>
                <p:nvSpPr>
                  <p:cNvPr id="75" name="Line 30">
                    <a:extLst>
                      <a:ext uri="{FF2B5EF4-FFF2-40B4-BE49-F238E27FC236}">
                        <a16:creationId xmlns:a16="http://schemas.microsoft.com/office/drawing/2014/main" id="{3728D9D0-1ADD-4EFF-9138-0A6A0E637A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08" y="3085"/>
                    <a:ext cx="33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2" name="Text Box 32">
                  <a:extLst>
                    <a:ext uri="{FF2B5EF4-FFF2-40B4-BE49-F238E27FC236}">
                      <a16:creationId xmlns:a16="http://schemas.microsoft.com/office/drawing/2014/main" id="{B591770C-6D69-478D-90F6-CA6BC96B8FC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44" y="2936"/>
                  <a:ext cx="44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ln </a:t>
                  </a:r>
                  <a:r>
                    <a:rPr kumimoji="0" lang="en-US" altLang="en-US" sz="2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933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K</a:t>
                  </a:r>
                  <a:endParaRPr kumimoji="0" lang="en-US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33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80" name="Title 1">
            <a:extLst>
              <a:ext uri="{FF2B5EF4-FFF2-40B4-BE49-F238E27FC236}">
                <a16:creationId xmlns:a16="http://schemas.microsoft.com/office/drawing/2014/main" id="{FFD05495-814F-4E99-AD7A-1171790C743C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The Nernst Equation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026BBBA-CAB4-4095-B83A-43CF40CDC2F0}"/>
              </a:ext>
            </a:extLst>
          </p:cNvPr>
          <p:cNvSpPr txBox="1"/>
          <p:nvPr/>
        </p:nvSpPr>
        <p:spPr>
          <a:xfrm>
            <a:off x="383180" y="1941759"/>
            <a:ext cx="84849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FF"/>
                </a:solidFill>
                <a:latin typeface="Calibri"/>
              </a:rPr>
              <a:t>These experiments are usually done at 25 </a:t>
            </a:r>
            <a:r>
              <a:rPr lang="en-US" sz="2600" dirty="0">
                <a:solidFill>
                  <a:srgbClr val="0000FF"/>
                </a:solidFill>
                <a:latin typeface="Calibri"/>
                <a:cs typeface="Arial" charset="0"/>
              </a:rPr>
              <a:t>°</a:t>
            </a:r>
            <a:r>
              <a:rPr lang="en-US" sz="2600" dirty="0">
                <a:solidFill>
                  <a:srgbClr val="0000FF"/>
                </a:solidFill>
                <a:latin typeface="Calibri"/>
              </a:rPr>
              <a:t>C (298 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74" grpId="0" animBg="1"/>
      <p:bldP spid="18475" grpId="0" animBg="1"/>
      <p:bldP spid="18476" grpId="0" animBg="1"/>
      <p:bldP spid="18477" grpId="0" animBg="1"/>
      <p:bldP spid="18478" grpId="0" animBg="1"/>
      <p:bldP spid="1847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1D05-7959-4A60-A262-E37F4DF0031B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Non-standard Conditions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E34945-FDD6-4325-9219-A8D9025656A1}"/>
              </a:ext>
            </a:extLst>
          </p:cNvPr>
          <p:cNvSpPr/>
          <p:nvPr/>
        </p:nvSpPr>
        <p:spPr>
          <a:xfrm>
            <a:off x="698500" y="940123"/>
            <a:ext cx="774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To this point, we have dealt only with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“standard”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potentials (E°), when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aqueous species are at 1 M.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5BEA8D-D3B9-4975-8052-E261D3242044}"/>
              </a:ext>
            </a:extLst>
          </p:cNvPr>
          <p:cNvSpPr/>
          <p:nvPr/>
        </p:nvSpPr>
        <p:spPr>
          <a:xfrm>
            <a:off x="1719269" y="2144658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At equilibrium: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ABB334-FE71-4021-8511-E17721F11F5A}"/>
              </a:ext>
            </a:extLst>
          </p:cNvPr>
          <p:cNvSpPr/>
          <p:nvPr/>
        </p:nvSpPr>
        <p:spPr>
          <a:xfrm>
            <a:off x="1962926" y="2784155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At any time:</a:t>
            </a:r>
            <a:endParaRPr lang="en-US" dirty="0"/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DD5B11F7-9097-486B-8967-A44B8307E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102" y="2067714"/>
            <a:ext cx="2278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G°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= -R T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ln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K</a:t>
            </a: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F5DC5EFE-907F-49A3-97E9-3CD31363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281" y="2642704"/>
            <a:ext cx="3094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G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=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sz="2800" i="1" dirty="0">
                <a:solidFill>
                  <a:prstClr val="black"/>
                </a:solidFill>
                <a:latin typeface="Calibri"/>
              </a:rPr>
              <a:t>G°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+  R T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ln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Q</a:t>
            </a:r>
          </a:p>
        </p:txBody>
      </p:sp>
      <p:graphicFrame>
        <p:nvGraphicFramePr>
          <p:cNvPr id="26" name="Object 7">
            <a:extLst>
              <a:ext uri="{FF2B5EF4-FFF2-40B4-BE49-F238E27FC236}">
                <a16:creationId xmlns:a16="http://schemas.microsoft.com/office/drawing/2014/main" id="{6977E5F2-406D-43AE-807A-288B090113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126195"/>
              </p:ext>
            </p:extLst>
          </p:nvPr>
        </p:nvGraphicFramePr>
        <p:xfrm>
          <a:off x="2759650" y="3609527"/>
          <a:ext cx="3625266" cy="931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3" imgW="1384300" imgH="355600" progId="Equation.3">
                  <p:embed/>
                </p:oleObj>
              </mc:Choice>
              <mc:Fallback>
                <p:oleObj name="Equation" r:id="rId3" imgW="1384300" imgH="355600" progId="Equation.3">
                  <p:embed/>
                  <p:pic>
                    <p:nvPicPr>
                      <p:cNvPr id="1418247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9650" y="3609527"/>
                        <a:ext cx="3625266" cy="93163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0FF48A9E-5FE1-498A-948C-668A38B500E2}"/>
              </a:ext>
            </a:extLst>
          </p:cNvPr>
          <p:cNvGrpSpPr/>
          <p:nvPr/>
        </p:nvGrpSpPr>
        <p:grpSpPr>
          <a:xfrm>
            <a:off x="6615108" y="4784188"/>
            <a:ext cx="1338068" cy="886039"/>
            <a:chOff x="3322428" y="5694116"/>
            <a:chExt cx="1338068" cy="886039"/>
          </a:xfrm>
        </p:grpSpPr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976C7FEE-6675-4468-9521-F450FF4E3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958" y="5694116"/>
              <a:ext cx="6495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>
                  <a:solidFill>
                    <a:srgbClr val="FF0000"/>
                  </a:solidFill>
                </a:rPr>
                <a:t>[P]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3F24FA3-DAE0-406C-B159-F517541F457B}"/>
                </a:ext>
              </a:extLst>
            </p:cNvPr>
            <p:cNvSpPr/>
            <p:nvPr/>
          </p:nvSpPr>
          <p:spPr>
            <a:xfrm>
              <a:off x="3773031" y="5908878"/>
              <a:ext cx="3593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400" b="1" dirty="0">
                  <a:solidFill>
                    <a:srgbClr val="FF0000"/>
                  </a:solidFill>
                </a:rPr>
                <a:t>=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 Box 6">
              <a:extLst>
                <a:ext uri="{FF2B5EF4-FFF2-40B4-BE49-F238E27FC236}">
                  <a16:creationId xmlns:a16="http://schemas.microsoft.com/office/drawing/2014/main" id="{E5BD1BA0-63A9-44CD-A8C1-6C7DA0E9E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428" y="5920947"/>
              <a:ext cx="546299" cy="47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i="1" dirty="0">
                  <a:solidFill>
                    <a:srgbClr val="FF0000"/>
                  </a:solidFill>
                </a:rPr>
                <a:t>Q</a:t>
              </a:r>
              <a:endParaRPr lang="en-US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D8E4A3-C3A5-40AE-8B98-0EE610F66186}"/>
                </a:ext>
              </a:extLst>
            </p:cNvPr>
            <p:cNvCxnSpPr/>
            <p:nvPr/>
          </p:nvCxnSpPr>
          <p:spPr>
            <a:xfrm>
              <a:off x="4183625" y="6159910"/>
              <a:ext cx="29496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 Box 6">
              <a:extLst>
                <a:ext uri="{FF2B5EF4-FFF2-40B4-BE49-F238E27FC236}">
                  <a16:creationId xmlns:a16="http://schemas.microsoft.com/office/drawing/2014/main" id="{35DAB737-D2FE-4688-807C-2F32A6C02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7261" y="6118490"/>
              <a:ext cx="6495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>
                  <a:solidFill>
                    <a:srgbClr val="FF0000"/>
                  </a:solidFill>
                </a:rPr>
                <a:t>[R]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BFED2A5-FBFC-460F-9F80-3AC9E93B67F4}"/>
              </a:ext>
            </a:extLst>
          </p:cNvPr>
          <p:cNvCxnSpPr>
            <a:cxnSpLocks/>
          </p:cNvCxnSpPr>
          <p:nvPr/>
        </p:nvCxnSpPr>
        <p:spPr>
          <a:xfrm>
            <a:off x="6384916" y="4261462"/>
            <a:ext cx="460384" cy="79948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8AE7493-F25C-43AF-B911-7D238F825AD2}"/>
              </a:ext>
            </a:extLst>
          </p:cNvPr>
          <p:cNvSpPr txBox="1"/>
          <p:nvPr/>
        </p:nvSpPr>
        <p:spPr>
          <a:xfrm>
            <a:off x="5582777" y="5649409"/>
            <a:ext cx="3561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Concentration matters!</a:t>
            </a:r>
          </a:p>
        </p:txBody>
      </p:sp>
    </p:spTree>
    <p:extLst>
      <p:ext uri="{BB962C8B-B14F-4D97-AF65-F5344CB8AC3E}">
        <p14:creationId xmlns:p14="http://schemas.microsoft.com/office/powerpoint/2010/main" val="2387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3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6">
            <a:extLst>
              <a:ext uri="{FF2B5EF4-FFF2-40B4-BE49-F238E27FC236}">
                <a16:creationId xmlns:a16="http://schemas.microsoft.com/office/drawing/2014/main" id="{726728B3-C23F-4324-B0B6-74936FB7F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119" y="5367504"/>
            <a:ext cx="1117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/>
              <a:t>[1]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7BCD0-DAF3-41E5-8847-788E12653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09" y="778043"/>
            <a:ext cx="3390900" cy="3067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65AA91-B41D-4FC9-8A8F-9CC30EBB85AF}"/>
              </a:ext>
            </a:extLst>
          </p:cNvPr>
          <p:cNvSpPr txBox="1"/>
          <p:nvPr/>
        </p:nvSpPr>
        <p:spPr>
          <a:xfrm>
            <a:off x="4002451" y="1854407"/>
            <a:ext cx="95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Zn(s)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63E8DF-6BED-4F75-9ED7-E8A547B397CA}"/>
              </a:ext>
            </a:extLst>
          </p:cNvPr>
          <p:cNvSpPr txBox="1"/>
          <p:nvPr/>
        </p:nvSpPr>
        <p:spPr>
          <a:xfrm>
            <a:off x="3112223" y="2781644"/>
            <a:ext cx="95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Zn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E443B-5095-4F41-920F-B15673ABDB00}"/>
              </a:ext>
            </a:extLst>
          </p:cNvPr>
          <p:cNvSpPr txBox="1"/>
          <p:nvPr/>
        </p:nvSpPr>
        <p:spPr>
          <a:xfrm>
            <a:off x="566919" y="1854407"/>
            <a:ext cx="95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Zn(s)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9FC89-D9EE-4209-8045-3E33036A863A}"/>
              </a:ext>
            </a:extLst>
          </p:cNvPr>
          <p:cNvSpPr txBox="1"/>
          <p:nvPr/>
        </p:nvSpPr>
        <p:spPr>
          <a:xfrm>
            <a:off x="1637264" y="2769130"/>
            <a:ext cx="95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Zn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919635-38E3-4E79-A6D3-EE468164FD60}"/>
              </a:ext>
            </a:extLst>
          </p:cNvPr>
          <p:cNvSpPr/>
          <p:nvPr/>
        </p:nvSpPr>
        <p:spPr>
          <a:xfrm>
            <a:off x="1416765" y="1742432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anode</a:t>
            </a:r>
            <a:endParaRPr lang="en-US" sz="16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80FE4E-903A-4E91-9061-8D0A3802EE3C}"/>
              </a:ext>
            </a:extLst>
          </p:cNvPr>
          <p:cNvSpPr/>
          <p:nvPr/>
        </p:nvSpPr>
        <p:spPr>
          <a:xfrm>
            <a:off x="3022072" y="1766053"/>
            <a:ext cx="860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99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cathode</a:t>
            </a:r>
            <a:endParaRPr lang="en-US" sz="1600" dirty="0">
              <a:solidFill>
                <a:srgbClr val="99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B85E31-A30F-4B06-8C02-B686BE0A7D24}"/>
              </a:ext>
            </a:extLst>
          </p:cNvPr>
          <p:cNvCxnSpPr>
            <a:cxnSpLocks/>
          </p:cNvCxnSpPr>
          <p:nvPr/>
        </p:nvCxnSpPr>
        <p:spPr>
          <a:xfrm>
            <a:off x="3387890" y="3046120"/>
            <a:ext cx="254719" cy="8643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6A79851-61F1-4813-9735-532680647EDE}"/>
              </a:ext>
            </a:extLst>
          </p:cNvPr>
          <p:cNvSpPr/>
          <p:nvPr/>
        </p:nvSpPr>
        <p:spPr>
          <a:xfrm>
            <a:off x="3589074" y="2955979"/>
            <a:ext cx="388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AD9540-60A0-43E9-9E81-15256CA8EDB6}"/>
              </a:ext>
            </a:extLst>
          </p:cNvPr>
          <p:cNvSpPr/>
          <p:nvPr/>
        </p:nvSpPr>
        <p:spPr>
          <a:xfrm>
            <a:off x="1197592" y="2909200"/>
            <a:ext cx="362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Zn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1BBE6A-B3CE-460E-867C-207B6D3624C4}"/>
              </a:ext>
            </a:extLst>
          </p:cNvPr>
          <p:cNvCxnSpPr>
            <a:cxnSpLocks/>
          </p:cNvCxnSpPr>
          <p:nvPr/>
        </p:nvCxnSpPr>
        <p:spPr>
          <a:xfrm flipV="1">
            <a:off x="1520620" y="2995240"/>
            <a:ext cx="235797" cy="11124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2">
            <a:extLst>
              <a:ext uri="{FF2B5EF4-FFF2-40B4-BE49-F238E27FC236}">
                <a16:creationId xmlns:a16="http://schemas.microsoft.com/office/drawing/2014/main" id="{759F97AC-CFB8-42E0-BC45-C958F1178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152" y="1494218"/>
            <a:ext cx="340377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Zn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+ 2e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Zn(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A6945063-CBC4-4D1B-AFB0-0ABCBAD8C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52" y="3658186"/>
            <a:ext cx="43236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/>
              <a:t>Zn(</a:t>
            </a:r>
            <a:r>
              <a:rPr lang="en-US" altLang="en-US" sz="2000" i="1" dirty="0"/>
              <a:t>s</a:t>
            </a:r>
            <a:r>
              <a:rPr lang="en-US" altLang="en-US" sz="2000" dirty="0"/>
              <a:t>) </a:t>
            </a:r>
            <a:r>
              <a:rPr lang="en-US" altLang="en-US" sz="2000" dirty="0">
                <a:cs typeface="Arial" panose="020B0604020202020204" pitchFamily="34" charset="0"/>
              </a:rPr>
              <a:t>|</a:t>
            </a:r>
            <a:r>
              <a:rPr lang="en-US" altLang="en-US" sz="2000" dirty="0"/>
              <a:t> Zn</a:t>
            </a:r>
            <a:r>
              <a:rPr lang="en-US" altLang="en-US" sz="2000" baseline="30000" dirty="0"/>
              <a:t>2+</a:t>
            </a:r>
            <a:r>
              <a:rPr lang="en-US" altLang="en-US" sz="2000" dirty="0"/>
              <a:t>(</a:t>
            </a:r>
            <a:r>
              <a:rPr lang="en-US" altLang="en-US" sz="2000" dirty="0">
                <a:highlight>
                  <a:srgbClr val="FF0000"/>
                </a:highlight>
              </a:rPr>
              <a:t>1 M</a:t>
            </a:r>
            <a:r>
              <a:rPr lang="en-US" altLang="en-US" sz="2000" dirty="0"/>
              <a:t>) </a:t>
            </a:r>
            <a:r>
              <a:rPr lang="en-US" altLang="en-US" sz="2000" dirty="0">
                <a:cs typeface="Arial" panose="020B0604020202020204" pitchFamily="34" charset="0"/>
              </a:rPr>
              <a:t>|| Zn</a:t>
            </a:r>
            <a:r>
              <a:rPr lang="en-US" altLang="en-US" sz="2000" baseline="30000" dirty="0">
                <a:cs typeface="Arial" panose="020B0604020202020204" pitchFamily="34" charset="0"/>
              </a:rPr>
              <a:t>2+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/>
              <a:t>(</a:t>
            </a:r>
            <a:r>
              <a:rPr lang="en-US" altLang="en-US" sz="2000" dirty="0">
                <a:highlight>
                  <a:srgbClr val="FF0000"/>
                </a:highlight>
              </a:rPr>
              <a:t>1 M</a:t>
            </a:r>
            <a:r>
              <a:rPr lang="en-US" altLang="en-US" sz="2000" dirty="0"/>
              <a:t>) </a:t>
            </a:r>
            <a:r>
              <a:rPr lang="en-US" altLang="en-US" sz="2000" dirty="0">
                <a:cs typeface="Arial" panose="020B0604020202020204" pitchFamily="34" charset="0"/>
              </a:rPr>
              <a:t>| Zn(</a:t>
            </a:r>
            <a:r>
              <a:rPr lang="en-US" altLang="en-US" sz="2000" i="1" dirty="0">
                <a:cs typeface="Arial" panose="020B0604020202020204" pitchFamily="34" charset="0"/>
              </a:rPr>
              <a:t>s</a:t>
            </a:r>
            <a:r>
              <a:rPr lang="en-US" altLang="en-US" sz="2000" dirty="0">
                <a:cs typeface="Arial" panose="020B0604020202020204" pitchFamily="34" charset="0"/>
              </a:rPr>
              <a:t>)</a:t>
            </a:r>
            <a:endParaRPr lang="en-US" alt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464126-8FB6-4934-B413-3FBFE59B44DC}"/>
              </a:ext>
            </a:extLst>
          </p:cNvPr>
          <p:cNvSpPr/>
          <p:nvPr/>
        </p:nvSpPr>
        <p:spPr>
          <a:xfrm>
            <a:off x="999472" y="4074794"/>
            <a:ext cx="753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FF9900"/>
                </a:solidFill>
                <a:latin typeface="Arial" panose="020B0604020202020204" pitchFamily="34" charset="0"/>
              </a:rPr>
              <a:t>anode</a:t>
            </a:r>
            <a:endParaRPr lang="en-US" sz="1600" dirty="0">
              <a:solidFill>
                <a:srgbClr val="FF99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8BCE9A-00FB-41BB-9772-B2EDEE6D63F4}"/>
              </a:ext>
            </a:extLst>
          </p:cNvPr>
          <p:cNvSpPr/>
          <p:nvPr/>
        </p:nvSpPr>
        <p:spPr>
          <a:xfrm>
            <a:off x="3452414" y="4109569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9933FF"/>
                </a:solidFill>
                <a:latin typeface="Arial" panose="020B0604020202020204" pitchFamily="34" charset="0"/>
              </a:rPr>
              <a:t>cathode</a:t>
            </a:r>
            <a:endParaRPr lang="en-US" sz="1600" dirty="0">
              <a:solidFill>
                <a:srgbClr val="9933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18DA83B-7B4F-43C6-B30D-378696A0023E}"/>
              </a:ext>
            </a:extLst>
          </p:cNvPr>
          <p:cNvSpPr/>
          <p:nvPr/>
        </p:nvSpPr>
        <p:spPr>
          <a:xfrm>
            <a:off x="1614926" y="3324237"/>
            <a:ext cx="5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4EEF80-5906-4A4F-B375-28330E37C0D9}"/>
              </a:ext>
            </a:extLst>
          </p:cNvPr>
          <p:cNvSpPr/>
          <p:nvPr/>
        </p:nvSpPr>
        <p:spPr>
          <a:xfrm>
            <a:off x="3007738" y="3337044"/>
            <a:ext cx="5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A92D14E-7156-4E71-A1B9-29E4CFEA3B9F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Concentration Cell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00D951-7F0D-4034-B327-E689BC4CD54D}"/>
              </a:ext>
            </a:extLst>
          </p:cNvPr>
          <p:cNvSpPr/>
          <p:nvPr/>
        </p:nvSpPr>
        <p:spPr>
          <a:xfrm>
            <a:off x="5063427" y="2080986"/>
            <a:ext cx="35136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STIXGeneral-Italic"/>
              </a:rPr>
              <a:t>E°</a:t>
            </a:r>
            <a:r>
              <a:rPr lang="en-US" sz="2400" baseline="-25000" dirty="0" err="1">
                <a:latin typeface="STIXGeneral-Regular"/>
              </a:rPr>
              <a:t>cell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= </a:t>
            </a:r>
            <a:r>
              <a:rPr lang="en-US" sz="3200" i="1" dirty="0" err="1">
                <a:solidFill>
                  <a:srgbClr val="7030A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7030A0"/>
                </a:solidFill>
                <a:latin typeface="STIXGeneral-Regular"/>
              </a:rPr>
              <a:t>cathode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− </a:t>
            </a:r>
            <a:r>
              <a:rPr lang="en-US" sz="3200" i="1" dirty="0" err="1">
                <a:solidFill>
                  <a:srgbClr val="FF990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FF9900"/>
                </a:solidFill>
                <a:latin typeface="STIXGeneral-Regular"/>
              </a:rPr>
              <a:t>anode</a:t>
            </a:r>
            <a:r>
              <a:rPr lang="en-US" sz="3200" dirty="0">
                <a:latin typeface="STIXGeneral-Regular"/>
              </a:rPr>
              <a:t> </a:t>
            </a:r>
          </a:p>
          <a:p>
            <a:r>
              <a:rPr lang="en-US" sz="3200" i="1" dirty="0" err="1">
                <a:solidFill>
                  <a:srgbClr val="00000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000000"/>
                </a:solidFill>
                <a:latin typeface="STIXGeneral-Regular"/>
              </a:rPr>
              <a:t>cell</a:t>
            </a:r>
            <a:r>
              <a:rPr lang="en-US" sz="2400" dirty="0">
                <a:solidFill>
                  <a:srgbClr val="000000"/>
                </a:solidFill>
                <a:latin typeface="STIXGeneral-Regular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STIXGeneral-Regular"/>
              </a:rPr>
              <a:t>= </a:t>
            </a:r>
            <a:r>
              <a:rPr lang="en-US" sz="3200" i="1" dirty="0">
                <a:solidFill>
                  <a:srgbClr val="7030A0"/>
                </a:solidFill>
                <a:latin typeface="STIXGeneral-Italic"/>
              </a:rPr>
              <a:t>0.76</a:t>
            </a:r>
            <a:r>
              <a:rPr lang="en-US" sz="2400" dirty="0">
                <a:latin typeface="STIXGeneral-Regular"/>
              </a:rPr>
              <a:t>     </a:t>
            </a:r>
            <a:r>
              <a:rPr lang="en-US" sz="3200" dirty="0">
                <a:latin typeface="STIXGeneral-Regular"/>
              </a:rPr>
              <a:t>− </a:t>
            </a:r>
            <a:r>
              <a:rPr lang="en-US" sz="3200" i="1" dirty="0">
                <a:solidFill>
                  <a:srgbClr val="FF9900"/>
                </a:solidFill>
                <a:latin typeface="STIXGeneral-Italic"/>
              </a:rPr>
              <a:t>0.76</a:t>
            </a:r>
            <a:endParaRPr lang="en-US" sz="2400" baseline="-25000" dirty="0">
              <a:solidFill>
                <a:srgbClr val="FF99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54B35A-C610-45AE-99F7-B4C6F27E9C78}"/>
              </a:ext>
            </a:extLst>
          </p:cNvPr>
          <p:cNvSpPr/>
          <p:nvPr/>
        </p:nvSpPr>
        <p:spPr>
          <a:xfrm>
            <a:off x="8093582" y="1513357"/>
            <a:ext cx="10791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i="1" dirty="0">
                <a:latin typeface="Arial" panose="020B0604020202020204" pitchFamily="34" charset="0"/>
              </a:rPr>
              <a:t>0.76 V </a:t>
            </a:r>
            <a:endParaRPr lang="en-US" sz="22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81EDE7-CC8D-4BE6-BB8D-D9067EE20ADF}"/>
              </a:ext>
            </a:extLst>
          </p:cNvPr>
          <p:cNvSpPr/>
          <p:nvPr/>
        </p:nvSpPr>
        <p:spPr>
          <a:xfrm>
            <a:off x="5966494" y="3158204"/>
            <a:ext cx="1707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STIXGeneral-Italic"/>
              </a:rPr>
              <a:t>E°</a:t>
            </a:r>
            <a:r>
              <a:rPr lang="en-US" sz="2400" baseline="-25000" dirty="0" err="1">
                <a:latin typeface="STIXGeneral-Regular"/>
              </a:rPr>
              <a:t>cell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= 0 V</a:t>
            </a:r>
            <a:endParaRPr lang="en-US" sz="2400" baseline="-250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620A60-263F-4A3B-A9CD-662799401A7B}"/>
              </a:ext>
            </a:extLst>
          </p:cNvPr>
          <p:cNvSpPr/>
          <p:nvPr/>
        </p:nvSpPr>
        <p:spPr>
          <a:xfrm>
            <a:off x="5372449" y="4463762"/>
            <a:ext cx="3593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Conditions!</a:t>
            </a:r>
          </a:p>
        </p:txBody>
      </p:sp>
      <p:graphicFrame>
        <p:nvGraphicFramePr>
          <p:cNvPr id="45" name="Object 7">
            <a:extLst>
              <a:ext uri="{FF2B5EF4-FFF2-40B4-BE49-F238E27FC236}">
                <a16:creationId xmlns:a16="http://schemas.microsoft.com/office/drawing/2014/main" id="{9A41B097-C2B5-47B1-9B26-FF2D888FD9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207424"/>
              </p:ext>
            </p:extLst>
          </p:nvPr>
        </p:nvGraphicFramePr>
        <p:xfrm>
          <a:off x="1007007" y="4944881"/>
          <a:ext cx="3625266" cy="931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4" imgW="1384300" imgH="355600" progId="Equation.3">
                  <p:embed/>
                </p:oleObj>
              </mc:Choice>
              <mc:Fallback>
                <p:oleObj name="Equation" r:id="rId4" imgW="1384300" imgH="355600" progId="Equation.3">
                  <p:embed/>
                  <p:pic>
                    <p:nvPicPr>
                      <p:cNvPr id="45" name="Object 7">
                        <a:extLst>
                          <a:ext uri="{FF2B5EF4-FFF2-40B4-BE49-F238E27FC236}">
                            <a16:creationId xmlns:a16="http://schemas.microsoft.com/office/drawing/2014/main" id="{9A41B097-C2B5-47B1-9B26-FF2D888FD90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007" y="4944881"/>
                        <a:ext cx="3625266" cy="93163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Box 6">
            <a:extLst>
              <a:ext uri="{FF2B5EF4-FFF2-40B4-BE49-F238E27FC236}">
                <a16:creationId xmlns:a16="http://schemas.microsoft.com/office/drawing/2014/main" id="{83DE4B11-6D03-4031-A827-712EB5175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78" y="4921298"/>
            <a:ext cx="1117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/>
              <a:t>[1]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1DE2BF2-2F89-4E15-A3D0-E0CCB3BDF11E}"/>
              </a:ext>
            </a:extLst>
          </p:cNvPr>
          <p:cNvSpPr/>
          <p:nvPr/>
        </p:nvSpPr>
        <p:spPr>
          <a:xfrm>
            <a:off x="6193793" y="5147111"/>
            <a:ext cx="814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altLang="en-US" sz="2800" dirty="0"/>
              <a:t> 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42C326F4-7F08-45C2-888D-0AE8E5D7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098" y="5147111"/>
            <a:ext cx="939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i="1" dirty="0" err="1"/>
              <a:t>lnQ</a:t>
            </a:r>
            <a:endParaRPr lang="en-US" altLang="en-US" sz="28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D35D8D4-FD21-4A04-AB11-831F9B814BB5}"/>
              </a:ext>
            </a:extLst>
          </p:cNvPr>
          <p:cNvCxnSpPr/>
          <p:nvPr/>
        </p:nvCxnSpPr>
        <p:spPr>
          <a:xfrm>
            <a:off x="7053551" y="5411058"/>
            <a:ext cx="5074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0750C7B4-C208-4767-B717-A26DB37B1F43}"/>
              </a:ext>
            </a:extLst>
          </p:cNvPr>
          <p:cNvSpPr/>
          <p:nvPr/>
        </p:nvSpPr>
        <p:spPr>
          <a:xfrm>
            <a:off x="7559785" y="5129679"/>
            <a:ext cx="710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0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C826B9F-FA40-4AA9-92E8-1D2317E01FB5}"/>
              </a:ext>
            </a:extLst>
          </p:cNvPr>
          <p:cNvSpPr/>
          <p:nvPr/>
        </p:nvSpPr>
        <p:spPr>
          <a:xfrm>
            <a:off x="1725587" y="6060397"/>
            <a:ext cx="2557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rgbClr val="000000"/>
                </a:solidFill>
                <a:latin typeface="STIXGeneral-Italic"/>
              </a:rPr>
              <a:t>E</a:t>
            </a:r>
            <a:r>
              <a:rPr lang="en-US" sz="2400" baseline="-25000" dirty="0" err="1">
                <a:solidFill>
                  <a:srgbClr val="000000"/>
                </a:solidFill>
                <a:latin typeface="STIXGeneral-Regular"/>
              </a:rPr>
              <a:t>cell</a:t>
            </a:r>
            <a:r>
              <a:rPr lang="en-US" sz="2400" dirty="0">
                <a:solidFill>
                  <a:srgbClr val="000000"/>
                </a:solidFill>
                <a:latin typeface="STIXGeneral-Regular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STIXGeneral-Regular"/>
              </a:rPr>
              <a:t>= </a:t>
            </a:r>
            <a:r>
              <a:rPr lang="en-US" sz="3200" i="1" dirty="0" err="1">
                <a:latin typeface="STIXGeneral-Italic"/>
              </a:rPr>
              <a:t>E°</a:t>
            </a:r>
            <a:r>
              <a:rPr lang="en-US" sz="2400" baseline="-25000" dirty="0" err="1">
                <a:latin typeface="STIXGeneral-Regular"/>
              </a:rPr>
              <a:t>cell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= 0 V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326949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0" grpId="0"/>
      <p:bldP spid="36" grpId="0"/>
      <p:bldP spid="37" grpId="0"/>
      <p:bldP spid="40" grpId="0"/>
      <p:bldP spid="43" grpId="0"/>
      <p:bldP spid="47" grpId="0"/>
      <p:bldP spid="48" grpId="0"/>
      <p:bldP spid="49" grpId="0"/>
      <p:bldP spid="54" grpId="0"/>
      <p:bldP spid="5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6">
            <a:extLst>
              <a:ext uri="{FF2B5EF4-FFF2-40B4-BE49-F238E27FC236}">
                <a16:creationId xmlns:a16="http://schemas.microsoft.com/office/drawing/2014/main" id="{726728B3-C23F-4324-B0B6-74936FB7F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092" y="4952840"/>
            <a:ext cx="1117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/>
              <a:t>[0.5]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7BCD0-DAF3-41E5-8847-788E12653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09" y="778043"/>
            <a:ext cx="3390900" cy="3067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65AA91-B41D-4FC9-8A8F-9CC30EBB85AF}"/>
              </a:ext>
            </a:extLst>
          </p:cNvPr>
          <p:cNvSpPr txBox="1"/>
          <p:nvPr/>
        </p:nvSpPr>
        <p:spPr>
          <a:xfrm>
            <a:off x="4002451" y="1854407"/>
            <a:ext cx="95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Zn(s)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63E8DF-6BED-4F75-9ED7-E8A547B397CA}"/>
              </a:ext>
            </a:extLst>
          </p:cNvPr>
          <p:cNvSpPr txBox="1"/>
          <p:nvPr/>
        </p:nvSpPr>
        <p:spPr>
          <a:xfrm>
            <a:off x="3112223" y="2781644"/>
            <a:ext cx="95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Zn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E443B-5095-4F41-920F-B15673ABDB00}"/>
              </a:ext>
            </a:extLst>
          </p:cNvPr>
          <p:cNvSpPr txBox="1"/>
          <p:nvPr/>
        </p:nvSpPr>
        <p:spPr>
          <a:xfrm>
            <a:off x="566919" y="1854407"/>
            <a:ext cx="95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Zn(s)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9FC89-D9EE-4209-8045-3E33036A863A}"/>
              </a:ext>
            </a:extLst>
          </p:cNvPr>
          <p:cNvSpPr txBox="1"/>
          <p:nvPr/>
        </p:nvSpPr>
        <p:spPr>
          <a:xfrm>
            <a:off x="1637264" y="2769130"/>
            <a:ext cx="953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Zn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919635-38E3-4E79-A6D3-EE468164FD60}"/>
              </a:ext>
            </a:extLst>
          </p:cNvPr>
          <p:cNvSpPr/>
          <p:nvPr/>
        </p:nvSpPr>
        <p:spPr>
          <a:xfrm>
            <a:off x="1416765" y="1742432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anode</a:t>
            </a:r>
            <a:endParaRPr lang="en-US" sz="1600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80FE4E-903A-4E91-9061-8D0A3802EE3C}"/>
              </a:ext>
            </a:extLst>
          </p:cNvPr>
          <p:cNvSpPr/>
          <p:nvPr/>
        </p:nvSpPr>
        <p:spPr>
          <a:xfrm>
            <a:off x="3022072" y="1766053"/>
            <a:ext cx="860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99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cathode</a:t>
            </a:r>
            <a:endParaRPr lang="en-US" sz="1600" dirty="0">
              <a:solidFill>
                <a:srgbClr val="99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B85E31-A30F-4B06-8C02-B686BE0A7D24}"/>
              </a:ext>
            </a:extLst>
          </p:cNvPr>
          <p:cNvCxnSpPr>
            <a:cxnSpLocks/>
          </p:cNvCxnSpPr>
          <p:nvPr/>
        </p:nvCxnSpPr>
        <p:spPr>
          <a:xfrm>
            <a:off x="3387890" y="3046120"/>
            <a:ext cx="254719" cy="8643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6A79851-61F1-4813-9735-532680647EDE}"/>
              </a:ext>
            </a:extLst>
          </p:cNvPr>
          <p:cNvSpPr/>
          <p:nvPr/>
        </p:nvSpPr>
        <p:spPr>
          <a:xfrm>
            <a:off x="3589074" y="2955979"/>
            <a:ext cx="388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AD9540-60A0-43E9-9E81-15256CA8EDB6}"/>
              </a:ext>
            </a:extLst>
          </p:cNvPr>
          <p:cNvSpPr/>
          <p:nvPr/>
        </p:nvSpPr>
        <p:spPr>
          <a:xfrm>
            <a:off x="1197592" y="2909200"/>
            <a:ext cx="362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Zn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1BBE6A-B3CE-460E-867C-207B6D3624C4}"/>
              </a:ext>
            </a:extLst>
          </p:cNvPr>
          <p:cNvCxnSpPr>
            <a:cxnSpLocks/>
          </p:cNvCxnSpPr>
          <p:nvPr/>
        </p:nvCxnSpPr>
        <p:spPr>
          <a:xfrm flipV="1">
            <a:off x="1520620" y="2995240"/>
            <a:ext cx="235797" cy="11124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2">
            <a:extLst>
              <a:ext uri="{FF2B5EF4-FFF2-40B4-BE49-F238E27FC236}">
                <a16:creationId xmlns:a16="http://schemas.microsoft.com/office/drawing/2014/main" id="{759F97AC-CFB8-42E0-BC45-C958F1178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152" y="1494218"/>
            <a:ext cx="340377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Zn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2+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altLang="en-US" sz="22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aq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+ 2e</a:t>
            </a:r>
            <a:r>
              <a:rPr kumimoji="0" lang="en-US" altLang="en-US" sz="2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Zn(</a:t>
            </a:r>
            <a:r>
              <a:rPr kumimoji="0" lang="en-US" altLang="en-US" sz="2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A6945063-CBC4-4D1B-AFB0-0ABCBAD8C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55" y="3658186"/>
            <a:ext cx="4750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/>
              <a:t>Zn(</a:t>
            </a:r>
            <a:r>
              <a:rPr lang="en-US" altLang="en-US" sz="2000" i="1" dirty="0"/>
              <a:t>s</a:t>
            </a:r>
            <a:r>
              <a:rPr lang="en-US" altLang="en-US" sz="2000" dirty="0"/>
              <a:t>) </a:t>
            </a:r>
            <a:r>
              <a:rPr lang="en-US" altLang="en-US" sz="2000" dirty="0">
                <a:cs typeface="Arial" panose="020B0604020202020204" pitchFamily="34" charset="0"/>
              </a:rPr>
              <a:t>|</a:t>
            </a:r>
            <a:r>
              <a:rPr lang="en-US" altLang="en-US" sz="2000" dirty="0"/>
              <a:t> Zn</a:t>
            </a:r>
            <a:r>
              <a:rPr lang="en-US" altLang="en-US" sz="2000" baseline="30000" dirty="0"/>
              <a:t>2+</a:t>
            </a:r>
            <a:r>
              <a:rPr lang="en-US" altLang="en-US" sz="2000" dirty="0"/>
              <a:t>(</a:t>
            </a:r>
            <a:r>
              <a:rPr lang="en-US" altLang="en-US" sz="2000" dirty="0">
                <a:highlight>
                  <a:srgbClr val="FF0000"/>
                </a:highlight>
              </a:rPr>
              <a:t>0.1 M</a:t>
            </a:r>
            <a:r>
              <a:rPr lang="en-US" altLang="en-US" sz="2000" dirty="0"/>
              <a:t>) </a:t>
            </a:r>
            <a:r>
              <a:rPr lang="en-US" altLang="en-US" sz="2000" dirty="0">
                <a:cs typeface="Arial" panose="020B0604020202020204" pitchFamily="34" charset="0"/>
              </a:rPr>
              <a:t>|| Zn</a:t>
            </a:r>
            <a:r>
              <a:rPr lang="en-US" altLang="en-US" sz="2000" baseline="30000" dirty="0">
                <a:cs typeface="Arial" panose="020B0604020202020204" pitchFamily="34" charset="0"/>
              </a:rPr>
              <a:t>2+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/>
              <a:t>(</a:t>
            </a:r>
            <a:r>
              <a:rPr lang="en-US" altLang="en-US" sz="2000" dirty="0">
                <a:highlight>
                  <a:srgbClr val="FF0000"/>
                </a:highlight>
              </a:rPr>
              <a:t>0.5 M</a:t>
            </a:r>
            <a:r>
              <a:rPr lang="en-US" altLang="en-US" sz="2000" dirty="0"/>
              <a:t>) </a:t>
            </a:r>
            <a:r>
              <a:rPr lang="en-US" altLang="en-US" sz="2000" dirty="0">
                <a:cs typeface="Arial" panose="020B0604020202020204" pitchFamily="34" charset="0"/>
              </a:rPr>
              <a:t>| Zn(</a:t>
            </a:r>
            <a:r>
              <a:rPr lang="en-US" altLang="en-US" sz="2000" i="1" dirty="0">
                <a:cs typeface="Arial" panose="020B0604020202020204" pitchFamily="34" charset="0"/>
              </a:rPr>
              <a:t>s</a:t>
            </a:r>
            <a:r>
              <a:rPr lang="en-US" altLang="en-US" sz="2000" dirty="0">
                <a:cs typeface="Arial" panose="020B0604020202020204" pitchFamily="34" charset="0"/>
              </a:rPr>
              <a:t>)</a:t>
            </a:r>
            <a:endParaRPr lang="en-US" alt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464126-8FB6-4934-B413-3FBFE59B44DC}"/>
              </a:ext>
            </a:extLst>
          </p:cNvPr>
          <p:cNvSpPr/>
          <p:nvPr/>
        </p:nvSpPr>
        <p:spPr>
          <a:xfrm>
            <a:off x="999472" y="4074794"/>
            <a:ext cx="753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FF9900"/>
                </a:solidFill>
                <a:latin typeface="Arial" panose="020B0604020202020204" pitchFamily="34" charset="0"/>
              </a:rPr>
              <a:t>anode</a:t>
            </a:r>
            <a:endParaRPr lang="en-US" sz="1600" dirty="0">
              <a:solidFill>
                <a:srgbClr val="FF99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18DA83B-7B4F-43C6-B30D-378696A0023E}"/>
              </a:ext>
            </a:extLst>
          </p:cNvPr>
          <p:cNvSpPr/>
          <p:nvPr/>
        </p:nvSpPr>
        <p:spPr>
          <a:xfrm>
            <a:off x="1614926" y="3324237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0.1 M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4EEF80-5906-4A4F-B375-28330E37C0D9}"/>
              </a:ext>
            </a:extLst>
          </p:cNvPr>
          <p:cNvSpPr/>
          <p:nvPr/>
        </p:nvSpPr>
        <p:spPr>
          <a:xfrm>
            <a:off x="2881233" y="3322458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0.5 M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CA92D14E-7156-4E71-A1B9-29E4CFEA3B9F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Concentration Cell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00D951-7F0D-4034-B327-E689BC4CD54D}"/>
              </a:ext>
            </a:extLst>
          </p:cNvPr>
          <p:cNvSpPr/>
          <p:nvPr/>
        </p:nvSpPr>
        <p:spPr>
          <a:xfrm>
            <a:off x="5063427" y="2080986"/>
            <a:ext cx="35136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STIXGeneral-Italic"/>
              </a:rPr>
              <a:t>E°</a:t>
            </a:r>
            <a:r>
              <a:rPr lang="en-US" sz="2400" baseline="-25000" dirty="0" err="1">
                <a:latin typeface="STIXGeneral-Regular"/>
              </a:rPr>
              <a:t>cell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= </a:t>
            </a:r>
            <a:r>
              <a:rPr lang="en-US" sz="3200" i="1" dirty="0" err="1">
                <a:solidFill>
                  <a:srgbClr val="7030A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7030A0"/>
                </a:solidFill>
                <a:latin typeface="STIXGeneral-Regular"/>
              </a:rPr>
              <a:t>cathode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− </a:t>
            </a:r>
            <a:r>
              <a:rPr lang="en-US" sz="3200" i="1" dirty="0" err="1">
                <a:solidFill>
                  <a:srgbClr val="FF990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FF9900"/>
                </a:solidFill>
                <a:latin typeface="STIXGeneral-Regular"/>
              </a:rPr>
              <a:t>anode</a:t>
            </a:r>
            <a:r>
              <a:rPr lang="en-US" sz="3200" dirty="0">
                <a:latin typeface="STIXGeneral-Regular"/>
              </a:rPr>
              <a:t> </a:t>
            </a:r>
          </a:p>
          <a:p>
            <a:r>
              <a:rPr lang="en-US" sz="3200" i="1" dirty="0" err="1">
                <a:solidFill>
                  <a:srgbClr val="000000"/>
                </a:solidFill>
                <a:latin typeface="STIXGeneral-Italic"/>
              </a:rPr>
              <a:t>E°</a:t>
            </a:r>
            <a:r>
              <a:rPr lang="en-US" sz="2400" baseline="-25000" dirty="0" err="1">
                <a:solidFill>
                  <a:srgbClr val="000000"/>
                </a:solidFill>
                <a:latin typeface="STIXGeneral-Regular"/>
              </a:rPr>
              <a:t>cell</a:t>
            </a:r>
            <a:r>
              <a:rPr lang="en-US" sz="2400" dirty="0">
                <a:solidFill>
                  <a:srgbClr val="000000"/>
                </a:solidFill>
                <a:latin typeface="STIXGeneral-Regular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STIXGeneral-Regular"/>
              </a:rPr>
              <a:t>= </a:t>
            </a:r>
            <a:r>
              <a:rPr lang="en-US" sz="3200" i="1" dirty="0">
                <a:solidFill>
                  <a:srgbClr val="7030A0"/>
                </a:solidFill>
                <a:latin typeface="STIXGeneral-Italic"/>
              </a:rPr>
              <a:t>0.76</a:t>
            </a:r>
            <a:r>
              <a:rPr lang="en-US" sz="2400" dirty="0">
                <a:latin typeface="STIXGeneral-Regular"/>
              </a:rPr>
              <a:t>     </a:t>
            </a:r>
            <a:r>
              <a:rPr lang="en-US" sz="3200" dirty="0">
                <a:latin typeface="STIXGeneral-Regular"/>
              </a:rPr>
              <a:t>− </a:t>
            </a:r>
            <a:r>
              <a:rPr lang="en-US" sz="3200" i="1" dirty="0">
                <a:solidFill>
                  <a:srgbClr val="FF9900"/>
                </a:solidFill>
                <a:latin typeface="STIXGeneral-Italic"/>
              </a:rPr>
              <a:t>0.76</a:t>
            </a:r>
            <a:endParaRPr lang="en-US" sz="2400" baseline="-25000" dirty="0">
              <a:solidFill>
                <a:srgbClr val="FF99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54B35A-C610-45AE-99F7-B4C6F27E9C78}"/>
              </a:ext>
            </a:extLst>
          </p:cNvPr>
          <p:cNvSpPr/>
          <p:nvPr/>
        </p:nvSpPr>
        <p:spPr>
          <a:xfrm>
            <a:off x="8093582" y="1513357"/>
            <a:ext cx="10791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i="1" dirty="0">
                <a:latin typeface="Arial" panose="020B0604020202020204" pitchFamily="34" charset="0"/>
              </a:rPr>
              <a:t>0.76 V </a:t>
            </a:r>
            <a:endParaRPr lang="en-US" sz="22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81EDE7-CC8D-4BE6-BB8D-D9067EE20ADF}"/>
              </a:ext>
            </a:extLst>
          </p:cNvPr>
          <p:cNvSpPr/>
          <p:nvPr/>
        </p:nvSpPr>
        <p:spPr>
          <a:xfrm>
            <a:off x="5966494" y="3158204"/>
            <a:ext cx="1707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STIXGeneral-Italic"/>
              </a:rPr>
              <a:t>E°</a:t>
            </a:r>
            <a:r>
              <a:rPr lang="en-US" sz="2400" baseline="-25000" dirty="0" err="1">
                <a:latin typeface="STIXGeneral-Regular"/>
              </a:rPr>
              <a:t>cell</a:t>
            </a:r>
            <a:r>
              <a:rPr lang="en-US" sz="2400" dirty="0">
                <a:latin typeface="STIXGeneral-Regular"/>
              </a:rPr>
              <a:t> </a:t>
            </a:r>
            <a:r>
              <a:rPr lang="en-US" sz="3200" dirty="0">
                <a:latin typeface="STIXGeneral-Regular"/>
              </a:rPr>
              <a:t>= 0 V</a:t>
            </a:r>
            <a:endParaRPr lang="en-US" sz="2400" baseline="-250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620A60-263F-4A3B-A9CD-662799401A7B}"/>
              </a:ext>
            </a:extLst>
          </p:cNvPr>
          <p:cNvSpPr/>
          <p:nvPr/>
        </p:nvSpPr>
        <p:spPr>
          <a:xfrm>
            <a:off x="4722825" y="4007285"/>
            <a:ext cx="4421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Non-standard Conditions!</a:t>
            </a:r>
          </a:p>
        </p:txBody>
      </p:sp>
      <p:graphicFrame>
        <p:nvGraphicFramePr>
          <p:cNvPr id="45" name="Object 7">
            <a:extLst>
              <a:ext uri="{FF2B5EF4-FFF2-40B4-BE49-F238E27FC236}">
                <a16:creationId xmlns:a16="http://schemas.microsoft.com/office/drawing/2014/main" id="{9A41B097-C2B5-47B1-9B26-FF2D888FD9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591577"/>
              </p:ext>
            </p:extLst>
          </p:nvPr>
        </p:nvGraphicFramePr>
        <p:xfrm>
          <a:off x="794926" y="4619470"/>
          <a:ext cx="3625266" cy="931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4" imgW="1384300" imgH="355600" progId="Equation.3">
                  <p:embed/>
                </p:oleObj>
              </mc:Choice>
              <mc:Fallback>
                <p:oleObj name="Equation" r:id="rId4" imgW="1384300" imgH="355600" progId="Equation.3">
                  <p:embed/>
                  <p:pic>
                    <p:nvPicPr>
                      <p:cNvPr id="45" name="Object 7">
                        <a:extLst>
                          <a:ext uri="{FF2B5EF4-FFF2-40B4-BE49-F238E27FC236}">
                            <a16:creationId xmlns:a16="http://schemas.microsoft.com/office/drawing/2014/main" id="{9A41B097-C2B5-47B1-9B26-FF2D888FD90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926" y="4619470"/>
                        <a:ext cx="3625266" cy="93163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 Box 6">
            <a:extLst>
              <a:ext uri="{FF2B5EF4-FFF2-40B4-BE49-F238E27FC236}">
                <a16:creationId xmlns:a16="http://schemas.microsoft.com/office/drawing/2014/main" id="{83DE4B11-6D03-4031-A827-712EB5175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451" y="4506634"/>
            <a:ext cx="1117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/>
              <a:t>[0.1]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1DE2BF2-2F89-4E15-A3D0-E0CCB3BDF11E}"/>
              </a:ext>
            </a:extLst>
          </p:cNvPr>
          <p:cNvSpPr/>
          <p:nvPr/>
        </p:nvSpPr>
        <p:spPr>
          <a:xfrm>
            <a:off x="6118766" y="4732447"/>
            <a:ext cx="814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altLang="en-US" sz="2800" dirty="0"/>
              <a:t> 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42C326F4-7F08-45C2-888D-0AE8E5D7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71" y="4732447"/>
            <a:ext cx="939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i="1" dirty="0" err="1"/>
              <a:t>lnQ</a:t>
            </a:r>
            <a:endParaRPr lang="en-US" altLang="en-US" sz="28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D35D8D4-FD21-4A04-AB11-831F9B814BB5}"/>
              </a:ext>
            </a:extLst>
          </p:cNvPr>
          <p:cNvCxnSpPr>
            <a:cxnSpLocks/>
          </p:cNvCxnSpPr>
          <p:nvPr/>
        </p:nvCxnSpPr>
        <p:spPr>
          <a:xfrm>
            <a:off x="6884183" y="5010908"/>
            <a:ext cx="7038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0750C7B4-C208-4767-B717-A26DB37B1F43}"/>
              </a:ext>
            </a:extLst>
          </p:cNvPr>
          <p:cNvSpPr/>
          <p:nvPr/>
        </p:nvSpPr>
        <p:spPr>
          <a:xfrm>
            <a:off x="7682364" y="4698664"/>
            <a:ext cx="710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≠  0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CCEE8B-C05D-4A53-B376-4E57E7EB8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185" y="5529203"/>
            <a:ext cx="6617630" cy="86418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92C981F-8819-4A7E-AE90-33CBDCAEDABA}"/>
              </a:ext>
            </a:extLst>
          </p:cNvPr>
          <p:cNvSpPr/>
          <p:nvPr/>
        </p:nvSpPr>
        <p:spPr>
          <a:xfrm>
            <a:off x="3452414" y="4109569"/>
            <a:ext cx="9140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9933FF"/>
                </a:solidFill>
                <a:latin typeface="Arial" panose="020B0604020202020204" pitchFamily="34" charset="0"/>
              </a:rPr>
              <a:t>cathode</a:t>
            </a:r>
            <a:endParaRPr lang="en-US" sz="1600" dirty="0">
              <a:solidFill>
                <a:srgbClr val="9933FF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2624C7A-F829-4EA2-A6C5-D1483FE84045}"/>
              </a:ext>
            </a:extLst>
          </p:cNvPr>
          <p:cNvSpPr/>
          <p:nvPr/>
        </p:nvSpPr>
        <p:spPr>
          <a:xfrm>
            <a:off x="2361412" y="6342250"/>
            <a:ext cx="44211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a cell potential!</a:t>
            </a:r>
          </a:p>
        </p:txBody>
      </p:sp>
    </p:spTree>
    <p:extLst>
      <p:ext uri="{BB962C8B-B14F-4D97-AF65-F5344CB8AC3E}">
        <p14:creationId xmlns:p14="http://schemas.microsoft.com/office/powerpoint/2010/main" val="276765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0" grpId="0"/>
      <p:bldP spid="36" grpId="0"/>
      <p:bldP spid="37" grpId="0"/>
      <p:bldP spid="40" grpId="0"/>
      <p:bldP spid="43" grpId="0"/>
      <p:bldP spid="47" grpId="0"/>
      <p:bldP spid="48" grpId="0"/>
      <p:bldP spid="49" grpId="0"/>
      <p:bldP spid="54" grpId="0"/>
      <p:bldP spid="4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3F76C-5869-4503-817E-7BFA1D5E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F83E8-3502-4E92-B0F9-2FE0F7EBE7B8}" type="slidenum">
              <a:rPr lang="en-US" altLang="en-US" smtClean="0"/>
              <a:pPr/>
              <a:t>59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95A9E9-EFC0-40B2-84E7-23FB4AD8B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723" y="3614051"/>
            <a:ext cx="3906553" cy="30915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C5AF33-7701-4E20-B35E-1549C4384FE7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Biological Concentration Cell</a:t>
            </a:r>
          </a:p>
        </p:txBody>
      </p:sp>
      <p:pic>
        <p:nvPicPr>
          <p:cNvPr id="13316" name="Picture 4" descr="https://www.apsubiology.org/anatomy/2010/2010_Exam_Reviews/Exam_3_Review/11-08_RestMemPoten.jpg">
            <a:extLst>
              <a:ext uri="{FF2B5EF4-FFF2-40B4-BE49-F238E27FC236}">
                <a16:creationId xmlns:a16="http://schemas.microsoft.com/office/drawing/2014/main" id="{1476894D-5F84-4097-9511-75ADE124E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46" y="949892"/>
            <a:ext cx="6600908" cy="249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99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7034" y="1011473"/>
            <a:ext cx="9301254" cy="57679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solidFill>
                  <a:srgbClr val="000090"/>
                </a:solidFill>
                <a:latin typeface="Arial" charset="0"/>
                <a:ea typeface="Osaka" charset="0"/>
                <a:cs typeface="Osaka" charset="0"/>
              </a:rPr>
              <a:t>Oxidation:</a:t>
            </a:r>
          </a:p>
          <a:p>
            <a:pPr lvl="1"/>
            <a:r>
              <a:rPr lang="en-US" sz="2400" dirty="0"/>
              <a:t>Loss of electrons</a:t>
            </a:r>
          </a:p>
          <a:p>
            <a:pPr lvl="1"/>
            <a:r>
              <a:rPr lang="en-US" sz="2400" dirty="0"/>
              <a:t>Electrons are a product</a:t>
            </a:r>
          </a:p>
          <a:p>
            <a:pPr lvl="1"/>
            <a:r>
              <a:rPr lang="en-US" sz="2400" dirty="0"/>
              <a:t>The species is oxidized</a:t>
            </a:r>
          </a:p>
          <a:p>
            <a:pPr lvl="1"/>
            <a:r>
              <a:rPr lang="en-US" sz="2400" dirty="0"/>
              <a:t>Increases the oxidation number</a:t>
            </a:r>
          </a:p>
          <a:p>
            <a:pPr lvl="1" eaLnBrk="1" hangingPunct="1">
              <a:buFont typeface="Arial" charset="0"/>
              <a:buNone/>
            </a:pPr>
            <a:r>
              <a:rPr lang="en-US" sz="2800" dirty="0">
                <a:latin typeface="Arial" charset="0"/>
                <a:ea typeface="Osaka" charset="0"/>
                <a:cs typeface="Osaka" charset="0"/>
              </a:rPr>
              <a:t>			Cu (s)  →  Cu</a:t>
            </a:r>
            <a:r>
              <a:rPr lang="en-US" sz="2800" baseline="30000" dirty="0">
                <a:latin typeface="Arial" charset="0"/>
                <a:ea typeface="Osaka" charset="0"/>
                <a:cs typeface="Osaka" charset="0"/>
              </a:rPr>
              <a:t>2+</a:t>
            </a:r>
            <a:r>
              <a:rPr lang="en-US" sz="2800" dirty="0">
                <a:latin typeface="Arial" charset="0"/>
                <a:ea typeface="Osaka" charset="0"/>
                <a:cs typeface="Osaka" charset="0"/>
              </a:rPr>
              <a:t> (</a:t>
            </a:r>
            <a:r>
              <a:rPr lang="en-US" sz="2800" dirty="0" err="1">
                <a:latin typeface="Arial" charset="0"/>
                <a:ea typeface="Osaka" charset="0"/>
                <a:cs typeface="Osaka" charset="0"/>
              </a:rPr>
              <a:t>aq</a:t>
            </a:r>
            <a:r>
              <a:rPr lang="en-US" sz="2800" dirty="0">
                <a:latin typeface="Arial" charset="0"/>
                <a:ea typeface="Osaka" charset="0"/>
                <a:cs typeface="Osaka" charset="0"/>
              </a:rPr>
              <a:t>) + 2 e</a:t>
            </a:r>
            <a:r>
              <a:rPr lang="en-US" sz="2800" baseline="30000" dirty="0">
                <a:latin typeface="Arial" charset="0"/>
                <a:ea typeface="Osaka" charset="0"/>
                <a:cs typeface="Osaka" charset="0"/>
              </a:rPr>
              <a:t>-</a:t>
            </a:r>
          </a:p>
          <a:p>
            <a:r>
              <a:rPr lang="en-US" sz="2800" b="1" dirty="0">
                <a:solidFill>
                  <a:srgbClr val="000090"/>
                </a:solidFill>
                <a:latin typeface="Arial" charset="0"/>
                <a:ea typeface="Osaka" charset="0"/>
                <a:cs typeface="Osaka" charset="0"/>
              </a:rPr>
              <a:t>Reduction:</a:t>
            </a:r>
          </a:p>
          <a:p>
            <a:pPr lvl="1"/>
            <a:r>
              <a:rPr lang="en-US" sz="2400" dirty="0"/>
              <a:t>Gain of electrons</a:t>
            </a:r>
          </a:p>
          <a:p>
            <a:pPr lvl="1"/>
            <a:r>
              <a:rPr lang="en-US" sz="2400" dirty="0"/>
              <a:t>Electrons are a reactant</a:t>
            </a:r>
          </a:p>
          <a:p>
            <a:pPr lvl="1"/>
            <a:r>
              <a:rPr lang="en-US" sz="2400" dirty="0"/>
              <a:t>The species is reduced</a:t>
            </a:r>
          </a:p>
          <a:p>
            <a:pPr lvl="1"/>
            <a:r>
              <a:rPr lang="en-US" sz="2400" dirty="0"/>
              <a:t>Decrease in the oxidation number</a:t>
            </a:r>
          </a:p>
          <a:p>
            <a:pPr lvl="1">
              <a:buNone/>
            </a:pPr>
            <a:r>
              <a:rPr lang="en-US" sz="2800" dirty="0">
                <a:latin typeface="Arial" charset="0"/>
                <a:ea typeface="Osaka" charset="0"/>
                <a:cs typeface="Osaka" charset="0"/>
              </a:rPr>
              <a:t>			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Zn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+ 2e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>
                <a:latin typeface="Arial" charset="0"/>
                <a:ea typeface="Osaka" charset="0"/>
                <a:cs typeface="Osaka" charset="0"/>
              </a:rPr>
              <a:t>  →  Zn(s)</a:t>
            </a:r>
          </a:p>
          <a:p>
            <a:pPr lvl="1" eaLnBrk="1" hangingPunct="1">
              <a:buFont typeface="Arial" charset="0"/>
              <a:buNone/>
            </a:pPr>
            <a:endParaRPr lang="en-US" sz="2200" dirty="0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A97A1F-9DEF-42CB-8490-5E160CE9A4AE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</a:rPr>
              <a:t>Oxidation, Reduction, and Oxidation Numbers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63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9226486-072D-4028-8F00-E08FCD6C67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4CA35-FF5D-41E6-929E-0D8D97BE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4EF87-88C9-4974-941A-1096F1CF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35" y="136525"/>
            <a:ext cx="6826665" cy="64553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C050F6D-C4DC-464D-A8C5-D1182AA680B2}"/>
              </a:ext>
            </a:extLst>
          </p:cNvPr>
          <p:cNvGrpSpPr/>
          <p:nvPr/>
        </p:nvGrpSpPr>
        <p:grpSpPr>
          <a:xfrm>
            <a:off x="1278999" y="5119340"/>
            <a:ext cx="2465777" cy="114813"/>
            <a:chOff x="3293279" y="6000750"/>
            <a:chExt cx="792946" cy="1270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66C556-BBDA-441D-9D87-086C50E4C494}"/>
                </a:ext>
              </a:extLst>
            </p:cNvPr>
            <p:cNvCxnSpPr/>
            <p:nvPr/>
          </p:nvCxnSpPr>
          <p:spPr>
            <a:xfrm>
              <a:off x="3293279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5D37977-9725-472D-A78F-E04438D9AA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5650" y="6000750"/>
              <a:ext cx="790575" cy="127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BE311A1F-806C-4D67-9DE8-268F1C8D3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359" y="5266486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F744ED9-70A1-4401-8084-817E714A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0084" y="5510689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7901580-2D90-4CF4-BD30-09DE59F90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0735" y="5698136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9662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7002AA-7C1D-4F49-8E73-18A312163EA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287" y="286155"/>
            <a:ext cx="2649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rgbClr val="3333FF"/>
                </a:solidFill>
              </a:rPr>
              <a:t>Question: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1312" y="964664"/>
            <a:ext cx="8728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800" dirty="0">
                <a:solidFill>
                  <a:srgbClr val="000000"/>
                </a:solidFill>
              </a:rPr>
              <a:t>Are the following reactions:</a:t>
            </a:r>
          </a:p>
        </p:txBody>
      </p:sp>
      <p:sp>
        <p:nvSpPr>
          <p:cNvPr id="9" name="Text Placeholder 2"/>
          <p:cNvSpPr>
            <a:spLocks/>
          </p:cNvSpPr>
          <p:nvPr/>
        </p:nvSpPr>
        <p:spPr bwMode="auto">
          <a:xfrm>
            <a:off x="522288" y="2344522"/>
            <a:ext cx="4888397" cy="49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lvl="0" indent="-6096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996666"/>
              </a:buClr>
              <a:buSzPct val="80000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 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Sn(</a:t>
            </a:r>
            <a:r>
              <a:rPr lang="en-US" alt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</a:t>
            </a:r>
            <a:r>
              <a:rPr lang="en-US" sz="2400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→   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Sn</a:t>
            </a:r>
            <a:r>
              <a:rPr lang="en-US" alt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4e</a:t>
            </a:r>
            <a:r>
              <a:rPr lang="en-US" alt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 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alt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1e</a:t>
            </a:r>
            <a:r>
              <a:rPr lang="en-US" alt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 	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→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Fe</a:t>
            </a:r>
            <a:r>
              <a:rPr lang="en-US" alt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 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Cl</a:t>
            </a:r>
            <a:r>
              <a:rPr lang="en-US" altLang="en-US" sz="2400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altLang="en-US" sz="2400" i="1" dirty="0">
                <a:solidFill>
                  <a:srgbClr val="000000"/>
                </a:solidFill>
                <a:latin typeface="Arial"/>
              </a:rPr>
              <a:t>g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)   </a:t>
            </a:r>
            <a:r>
              <a:rPr lang="en-US" sz="2400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→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Cl</a:t>
            </a:r>
            <a:r>
              <a:rPr lang="en-US" altLang="en-US" sz="2400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altLang="en-US" sz="2400" i="1" dirty="0">
                <a:solidFill>
                  <a:srgbClr val="000000"/>
                </a:solidFill>
                <a:latin typeface="Arial"/>
              </a:rPr>
              <a:t>l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) </a:t>
            </a: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 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Cl</a:t>
            </a:r>
            <a:r>
              <a:rPr lang="en-US" altLang="en-US" sz="2400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altLang="en-US" sz="2400" i="1" dirty="0">
                <a:solidFill>
                  <a:srgbClr val="000000"/>
                </a:solidFill>
                <a:latin typeface="Arial"/>
              </a:rPr>
              <a:t>g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)  + 2e</a:t>
            </a:r>
            <a:r>
              <a:rPr lang="en-US" altLang="en-US" sz="2400" baseline="3000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−</a:t>
            </a:r>
            <a:r>
              <a:rPr lang="en-US" alt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>
                <a:latin typeface="Arial" panose="020B0604020202020204" pitchFamily="34" charset="0"/>
                <a:ea typeface="Osaka" charset="0"/>
                <a:cs typeface="Arial" panose="020B0604020202020204" pitchFamily="34" charset="0"/>
              </a:rPr>
              <a:t>→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2Cl</a:t>
            </a:r>
            <a:r>
              <a:rPr lang="en-US" altLang="en-US" sz="2400" baseline="30000" dirty="0">
                <a:solidFill>
                  <a:srgbClr val="000000"/>
                </a:solidFill>
                <a:latin typeface="Arial"/>
              </a:rPr>
              <a:t>-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Arial"/>
              </a:rPr>
              <a:t>aq</a:t>
            </a:r>
            <a:r>
              <a:rPr lang="en-US" altLang="en-US" sz="24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5737" y="1561534"/>
            <a:ext cx="6893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2800" dirty="0">
                <a:solidFill>
                  <a:srgbClr val="0000FF"/>
                </a:solidFill>
              </a:rPr>
              <a:t>A) oxidation            B) reduction         C) neither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30D2E8-389A-4530-9970-0DFF259F89D6}"/>
              </a:ext>
            </a:extLst>
          </p:cNvPr>
          <p:cNvSpPr txBox="1"/>
          <p:nvPr/>
        </p:nvSpPr>
        <p:spPr>
          <a:xfrm>
            <a:off x="391167" y="5826732"/>
            <a:ext cx="83616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But…free electrons do not exist!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			(except in special conditions)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E82D3-CF73-4896-8647-FB11A8793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1AB35E-1E38-4C34-B5EB-3813BD06FAC6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</a:rPr>
              <a:t>Redox Reactions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B74B8B-BB56-43F4-ADF0-029B816A8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983" y="2775719"/>
            <a:ext cx="7576561" cy="97155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Zn</a:t>
            </a:r>
            <a:r>
              <a:rPr lang="en-US" altLang="en-US" sz="3600" baseline="30000" dirty="0"/>
              <a:t>2+</a:t>
            </a:r>
            <a:r>
              <a:rPr lang="en-US" altLang="en-US" sz="3600" baseline="-25000" dirty="0"/>
              <a:t>(</a:t>
            </a:r>
            <a:r>
              <a:rPr lang="en-US" altLang="en-US" sz="3600" baseline="-25000" dirty="0" err="1"/>
              <a:t>aq</a:t>
            </a:r>
            <a:r>
              <a:rPr lang="en-US" altLang="en-US" sz="3600" baseline="-25000" dirty="0"/>
              <a:t>)</a:t>
            </a:r>
            <a:r>
              <a:rPr lang="en-US" altLang="en-US" sz="3600" dirty="0"/>
              <a:t>    +    Cu</a:t>
            </a:r>
            <a:r>
              <a:rPr lang="en-US" altLang="en-US" sz="3600" baseline="-25000" dirty="0"/>
              <a:t>(s)</a:t>
            </a:r>
            <a:r>
              <a:rPr lang="en-US" altLang="en-US" sz="3600" dirty="0"/>
              <a:t>  </a:t>
            </a:r>
            <a:r>
              <a:rPr lang="en-US" altLang="en-US" sz="3600" dirty="0">
                <a:sym typeface="Symbol" panose="05050102010706020507" pitchFamily="18" charset="2"/>
              </a:rPr>
              <a:t>  Cu</a:t>
            </a:r>
            <a:r>
              <a:rPr lang="en-US" altLang="en-US" sz="3600" baseline="30000" dirty="0">
                <a:sym typeface="Symbol" panose="05050102010706020507" pitchFamily="18" charset="2"/>
              </a:rPr>
              <a:t>2+</a:t>
            </a:r>
            <a:r>
              <a:rPr lang="en-US" altLang="en-US" sz="3600" baseline="-25000" dirty="0">
                <a:sym typeface="Symbol" panose="05050102010706020507" pitchFamily="18" charset="2"/>
              </a:rPr>
              <a:t>(</a:t>
            </a:r>
            <a:r>
              <a:rPr lang="en-US" altLang="en-US" sz="3600" baseline="-25000" dirty="0" err="1">
                <a:sym typeface="Symbol" panose="05050102010706020507" pitchFamily="18" charset="2"/>
              </a:rPr>
              <a:t>aq</a:t>
            </a:r>
            <a:r>
              <a:rPr lang="en-US" altLang="en-US" sz="3600" baseline="-25000" dirty="0">
                <a:sym typeface="Symbol" panose="05050102010706020507" pitchFamily="18" charset="2"/>
              </a:rPr>
              <a:t>)</a:t>
            </a:r>
            <a:r>
              <a:rPr lang="en-US" altLang="en-US" sz="3600" dirty="0">
                <a:sym typeface="Symbol" panose="05050102010706020507" pitchFamily="18" charset="2"/>
              </a:rPr>
              <a:t>    +    Zn</a:t>
            </a:r>
            <a:r>
              <a:rPr lang="en-US" altLang="en-US" sz="3600" baseline="-25000" dirty="0">
                <a:sym typeface="Symbol" panose="05050102010706020507" pitchFamily="18" charset="2"/>
              </a:rPr>
              <a:t>(s)</a:t>
            </a:r>
            <a:endParaRPr lang="en-US" altLang="en-US" sz="3600" baseline="-2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B4508D-3EA6-4406-B865-543A86A5669A}"/>
              </a:ext>
            </a:extLst>
          </p:cNvPr>
          <p:cNvSpPr/>
          <p:nvPr/>
        </p:nvSpPr>
        <p:spPr>
          <a:xfrm>
            <a:off x="447917" y="904355"/>
            <a:ext cx="824816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5000"/>
              </a:lnSpc>
              <a:spcBef>
                <a:spcPct val="10000"/>
              </a:spcBef>
              <a:buClr>
                <a:srgbClr val="EEECE1"/>
              </a:buClr>
            </a:pPr>
            <a:r>
              <a:rPr lang="en-US" altLang="en-US" sz="24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Reduction-oxidation (REDOX) 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reaction: transfers electrons from one reactant to another.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F50D5A59-04C5-416C-B715-9D225276A327}"/>
              </a:ext>
            </a:extLst>
          </p:cNvPr>
          <p:cNvSpPr/>
          <p:nvPr/>
        </p:nvSpPr>
        <p:spPr>
          <a:xfrm>
            <a:off x="1374512" y="2149138"/>
            <a:ext cx="6138711" cy="1945284"/>
          </a:xfrm>
          <a:prstGeom prst="arc">
            <a:avLst>
              <a:gd name="adj1" fmla="val 10982376"/>
              <a:gd name="adj2" fmla="val 21515884"/>
            </a:avLst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3A209-BB10-4992-A0A4-39E983E04F55}"/>
              </a:ext>
            </a:extLst>
          </p:cNvPr>
          <p:cNvSpPr txBox="1"/>
          <p:nvPr/>
        </p:nvSpPr>
        <p:spPr>
          <a:xfrm>
            <a:off x="3040234" y="1689026"/>
            <a:ext cx="2556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Zn is reduced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A63CA8DB-4B93-4913-9C57-D2AD08C4D900}"/>
              </a:ext>
            </a:extLst>
          </p:cNvPr>
          <p:cNvSpPr/>
          <p:nvPr/>
        </p:nvSpPr>
        <p:spPr>
          <a:xfrm>
            <a:off x="3540766" y="2767432"/>
            <a:ext cx="1642426" cy="842077"/>
          </a:xfrm>
          <a:prstGeom prst="arc">
            <a:avLst>
              <a:gd name="adj1" fmla="val 11670120"/>
              <a:gd name="adj2" fmla="val 20852960"/>
            </a:avLst>
          </a:prstGeom>
          <a:ln w="38100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5DB3B-C03B-4721-8C81-15D3A5033EBE}"/>
              </a:ext>
            </a:extLst>
          </p:cNvPr>
          <p:cNvSpPr txBox="1"/>
          <p:nvPr/>
        </p:nvSpPr>
        <p:spPr>
          <a:xfrm>
            <a:off x="3083566" y="2314831"/>
            <a:ext cx="2556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9900"/>
                </a:solidFill>
              </a:rPr>
              <a:t>Cu is oxidized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F181AA-3758-4FE0-BB68-4E9B6D0CD4BD}"/>
              </a:ext>
            </a:extLst>
          </p:cNvPr>
          <p:cNvGrpSpPr/>
          <p:nvPr/>
        </p:nvGrpSpPr>
        <p:grpSpPr>
          <a:xfrm>
            <a:off x="1717615" y="4300607"/>
            <a:ext cx="5708770" cy="2123658"/>
            <a:chOff x="1717615" y="4102001"/>
            <a:chExt cx="5708770" cy="212365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9BF8BD-3D48-4674-9C66-A1A8039393B0}"/>
                </a:ext>
              </a:extLst>
            </p:cNvPr>
            <p:cNvSpPr/>
            <p:nvPr/>
          </p:nvSpPr>
          <p:spPr>
            <a:xfrm>
              <a:off x="1717615" y="4102001"/>
              <a:ext cx="570877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2800" dirty="0">
                  <a:latin typeface="Arial" charset="0"/>
                  <a:ea typeface="Osaka" charset="0"/>
                  <a:cs typeface="Osaka" charset="0"/>
                </a:rPr>
                <a:t>Cu (s)  →  Cu</a:t>
              </a:r>
              <a:r>
                <a:rPr lang="en-US" sz="2800" baseline="30000" dirty="0">
                  <a:latin typeface="Arial" charset="0"/>
                  <a:ea typeface="Osaka" charset="0"/>
                  <a:cs typeface="Osaka" charset="0"/>
                </a:rPr>
                <a:t>2+</a:t>
              </a:r>
              <a:r>
                <a:rPr lang="en-US" sz="2800" dirty="0">
                  <a:latin typeface="Arial" charset="0"/>
                  <a:ea typeface="Osaka" charset="0"/>
                  <a:cs typeface="Osaka" charset="0"/>
                </a:rPr>
                <a:t> (</a:t>
              </a:r>
              <a:r>
                <a:rPr lang="en-US" sz="2800" dirty="0" err="1">
                  <a:latin typeface="Arial" charset="0"/>
                  <a:ea typeface="Osaka" charset="0"/>
                  <a:cs typeface="Osaka" charset="0"/>
                </a:rPr>
                <a:t>aq</a:t>
              </a:r>
              <a:r>
                <a:rPr lang="en-US" sz="2800" dirty="0">
                  <a:latin typeface="Arial" charset="0"/>
                  <a:ea typeface="Osaka" charset="0"/>
                  <a:cs typeface="Osaka" charset="0"/>
                </a:rPr>
                <a:t>) + 2 e</a:t>
              </a:r>
              <a:r>
                <a:rPr lang="en-US" sz="2800" baseline="30000" dirty="0">
                  <a:latin typeface="Arial" charset="0"/>
                  <a:ea typeface="Osaka" charset="0"/>
                  <a:cs typeface="Osaka" charset="0"/>
                </a:rPr>
                <a:t>-</a:t>
              </a:r>
            </a:p>
            <a:p>
              <a:pPr lvl="1"/>
              <a:endParaRPr lang="en-US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/>
              <a:endParaRPr lang="en-US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/>
              <a:endParaRPr lang="en-US" alt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/>
              <a:r>
                <a: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Zn</a:t>
              </a:r>
              <a:r>
                <a:rPr lang="en-US" altLang="en-US" sz="2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r>
                <a: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aq</a:t>
              </a:r>
              <a:r>
                <a: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en-US" altLang="en-US" sz="2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+ 2e</a:t>
              </a:r>
              <a:r>
                <a:rPr lang="en-US" altLang="en-US" sz="2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800" dirty="0">
                  <a:latin typeface="Arial" charset="0"/>
                  <a:ea typeface="Osaka" charset="0"/>
                  <a:cs typeface="Osaka" charset="0"/>
                </a:rPr>
                <a:t>  →  Zn(s)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CE685A-935B-43F6-8C78-32A3BCBFE21C}"/>
                </a:ext>
              </a:extLst>
            </p:cNvPr>
            <p:cNvSpPr/>
            <p:nvPr/>
          </p:nvSpPr>
          <p:spPr>
            <a:xfrm>
              <a:off x="3342457" y="4509695"/>
              <a:ext cx="13475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9900"/>
                  </a:solidFill>
                </a:rPr>
                <a:t>oxidation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3CEB4A3-31EF-44A1-93D1-08375CA35068}"/>
                </a:ext>
              </a:extLst>
            </p:cNvPr>
            <p:cNvSpPr/>
            <p:nvPr/>
          </p:nvSpPr>
          <p:spPr>
            <a:xfrm>
              <a:off x="3319983" y="5313611"/>
              <a:ext cx="13924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7030A0"/>
                  </a:solidFill>
                </a:rPr>
                <a:t>reduction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5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213" y="4024032"/>
            <a:ext cx="8077200" cy="2895601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rgbClr val="FF9900"/>
                </a:solidFill>
                <a:latin typeface="Arial" charset="0"/>
                <a:ea typeface="Osaka" charset="0"/>
                <a:cs typeface="Osaka" charset="0"/>
              </a:rPr>
              <a:t>Reducing Agent (Reductant)</a:t>
            </a:r>
            <a:endParaRPr lang="en-US" sz="2800" dirty="0">
              <a:solidFill>
                <a:srgbClr val="FF9900"/>
              </a:solidFill>
              <a:latin typeface="Arial" charset="0"/>
              <a:ea typeface="Osaka" charset="0"/>
              <a:cs typeface="Osaka" charset="0"/>
            </a:endParaRPr>
          </a:p>
          <a:p>
            <a:pPr marL="914400" lvl="1"/>
            <a:r>
              <a:rPr lang="en-US" sz="2400" dirty="0">
                <a:latin typeface="Arial" charset="0"/>
                <a:ea typeface="Osaka" charset="0"/>
                <a:cs typeface="Osaka" charset="0"/>
              </a:rPr>
              <a:t>A species that gives up electrons.</a:t>
            </a:r>
          </a:p>
          <a:p>
            <a:pPr marL="914400" lvl="1" eaLnBrk="1" hangingPunct="1"/>
            <a:r>
              <a:rPr lang="en-US" sz="2400" dirty="0">
                <a:latin typeface="Arial" charset="0"/>
                <a:ea typeface="Osaka" charset="0"/>
                <a:cs typeface="Osaka" charset="0"/>
              </a:rPr>
              <a:t>It is oxidize during the process.</a:t>
            </a:r>
          </a:p>
          <a:p>
            <a:r>
              <a:rPr lang="en-US" sz="2400" i="1" dirty="0">
                <a:solidFill>
                  <a:srgbClr val="7030A0"/>
                </a:solidFill>
                <a:latin typeface="Arial" charset="0"/>
                <a:ea typeface="Osaka" charset="0"/>
                <a:cs typeface="Osaka" charset="0"/>
              </a:rPr>
              <a:t>Oxidizing agent (oxidant)</a:t>
            </a:r>
            <a:endParaRPr lang="en-US" sz="2400" baseline="30000" dirty="0">
              <a:solidFill>
                <a:srgbClr val="7030A0"/>
              </a:solidFill>
              <a:latin typeface="Arial" charset="0"/>
              <a:ea typeface="Osaka" charset="0"/>
              <a:cs typeface="Osaka" charset="0"/>
            </a:endParaRPr>
          </a:p>
          <a:p>
            <a:pPr marL="914400" lvl="1" indent="-342900"/>
            <a:r>
              <a:rPr lang="en-US" sz="2400" dirty="0">
                <a:latin typeface="Arial" charset="0"/>
                <a:ea typeface="Osaka" charset="0"/>
                <a:cs typeface="Osaka" charset="0"/>
              </a:rPr>
              <a:t>A species that gains electrons. </a:t>
            </a:r>
          </a:p>
          <a:p>
            <a:pPr marL="914400" lvl="1" indent="-342900" eaLnBrk="1" hangingPunct="1"/>
            <a:r>
              <a:rPr lang="en-US" sz="2400" dirty="0">
                <a:latin typeface="Arial" charset="0"/>
                <a:ea typeface="Osaka" charset="0"/>
                <a:cs typeface="Osaka" charset="0"/>
              </a:rPr>
              <a:t>It is reduced during the process.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0D2F25-7939-4712-8674-7C1A273F1EE7}"/>
              </a:ext>
            </a:extLst>
          </p:cNvPr>
          <p:cNvSpPr txBox="1">
            <a:spLocks/>
          </p:cNvSpPr>
          <p:nvPr/>
        </p:nvSpPr>
        <p:spPr>
          <a:xfrm>
            <a:off x="0" y="32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</a:rPr>
              <a:t>Redox Terminology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1371083-B97D-4367-8588-376F51467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6115" y="2012748"/>
            <a:ext cx="7576561" cy="97155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Zn</a:t>
            </a:r>
            <a:r>
              <a:rPr lang="en-US" altLang="en-US" sz="3600" baseline="30000" dirty="0"/>
              <a:t>2+</a:t>
            </a:r>
            <a:r>
              <a:rPr lang="en-US" altLang="en-US" sz="3600" baseline="-25000" dirty="0"/>
              <a:t>(</a:t>
            </a:r>
            <a:r>
              <a:rPr lang="en-US" altLang="en-US" sz="3600" baseline="-25000" dirty="0" err="1"/>
              <a:t>aq</a:t>
            </a:r>
            <a:r>
              <a:rPr lang="en-US" altLang="en-US" sz="3600" baseline="-25000" dirty="0"/>
              <a:t>)</a:t>
            </a:r>
            <a:r>
              <a:rPr lang="en-US" altLang="en-US" sz="3600" dirty="0"/>
              <a:t>    +    Cu</a:t>
            </a:r>
            <a:r>
              <a:rPr lang="en-US" altLang="en-US" sz="3600" baseline="-25000" dirty="0"/>
              <a:t>(s)</a:t>
            </a:r>
            <a:r>
              <a:rPr lang="en-US" altLang="en-US" sz="3600" dirty="0"/>
              <a:t>  </a:t>
            </a:r>
            <a:r>
              <a:rPr lang="en-US" altLang="en-US" sz="3600" dirty="0">
                <a:sym typeface="Symbol" panose="05050102010706020507" pitchFamily="18" charset="2"/>
              </a:rPr>
              <a:t>  Cu</a:t>
            </a:r>
            <a:r>
              <a:rPr lang="en-US" altLang="en-US" sz="3600" baseline="30000" dirty="0">
                <a:sym typeface="Symbol" panose="05050102010706020507" pitchFamily="18" charset="2"/>
              </a:rPr>
              <a:t>2+</a:t>
            </a:r>
            <a:r>
              <a:rPr lang="en-US" altLang="en-US" sz="3600" baseline="-25000" dirty="0">
                <a:sym typeface="Symbol" panose="05050102010706020507" pitchFamily="18" charset="2"/>
              </a:rPr>
              <a:t>(</a:t>
            </a:r>
            <a:r>
              <a:rPr lang="en-US" altLang="en-US" sz="3600" baseline="-25000" dirty="0" err="1">
                <a:sym typeface="Symbol" panose="05050102010706020507" pitchFamily="18" charset="2"/>
              </a:rPr>
              <a:t>aq</a:t>
            </a:r>
            <a:r>
              <a:rPr lang="en-US" altLang="en-US" sz="3600" baseline="-25000" dirty="0">
                <a:sym typeface="Symbol" panose="05050102010706020507" pitchFamily="18" charset="2"/>
              </a:rPr>
              <a:t>)</a:t>
            </a:r>
            <a:r>
              <a:rPr lang="en-US" altLang="en-US" sz="3600" dirty="0">
                <a:sym typeface="Symbol" panose="05050102010706020507" pitchFamily="18" charset="2"/>
              </a:rPr>
              <a:t>    +    Zn</a:t>
            </a:r>
            <a:r>
              <a:rPr lang="en-US" altLang="en-US" sz="3600" baseline="-25000" dirty="0">
                <a:sym typeface="Symbol" panose="05050102010706020507" pitchFamily="18" charset="2"/>
              </a:rPr>
              <a:t>(s)</a:t>
            </a:r>
            <a:endParaRPr lang="en-US" altLang="en-US" sz="3600" baseline="-25000" dirty="0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6234183-3BD5-486D-B6EF-B8779122882F}"/>
              </a:ext>
            </a:extLst>
          </p:cNvPr>
          <p:cNvSpPr/>
          <p:nvPr/>
        </p:nvSpPr>
        <p:spPr>
          <a:xfrm>
            <a:off x="1502644" y="1386167"/>
            <a:ext cx="6138711" cy="1945284"/>
          </a:xfrm>
          <a:prstGeom prst="arc">
            <a:avLst>
              <a:gd name="adj1" fmla="val 10982376"/>
              <a:gd name="adj2" fmla="val 21515884"/>
            </a:avLst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4747B-1C73-4CCB-8651-CEAB50FEC4D2}"/>
              </a:ext>
            </a:extLst>
          </p:cNvPr>
          <p:cNvSpPr txBox="1"/>
          <p:nvPr/>
        </p:nvSpPr>
        <p:spPr>
          <a:xfrm>
            <a:off x="3168366" y="926055"/>
            <a:ext cx="2556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Zn is reduced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A017880E-DB79-4BEF-A7DD-6E8A98C95311}"/>
              </a:ext>
            </a:extLst>
          </p:cNvPr>
          <p:cNvSpPr/>
          <p:nvPr/>
        </p:nvSpPr>
        <p:spPr>
          <a:xfrm>
            <a:off x="3668898" y="2004461"/>
            <a:ext cx="1642426" cy="842077"/>
          </a:xfrm>
          <a:prstGeom prst="arc">
            <a:avLst>
              <a:gd name="adj1" fmla="val 11670120"/>
              <a:gd name="adj2" fmla="val 20852960"/>
            </a:avLst>
          </a:prstGeom>
          <a:ln w="38100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5C9EF-14C6-4F85-B6F7-244371377852}"/>
              </a:ext>
            </a:extLst>
          </p:cNvPr>
          <p:cNvSpPr txBox="1"/>
          <p:nvPr/>
        </p:nvSpPr>
        <p:spPr>
          <a:xfrm>
            <a:off x="3211698" y="1551860"/>
            <a:ext cx="2556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9900"/>
                </a:solidFill>
              </a:rPr>
              <a:t>Cu is oxidized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7DCF09-75C0-44A5-9DE3-40C453316AF6}"/>
              </a:ext>
            </a:extLst>
          </p:cNvPr>
          <p:cNvSpPr/>
          <p:nvPr/>
        </p:nvSpPr>
        <p:spPr>
          <a:xfrm>
            <a:off x="606448" y="2840714"/>
            <a:ext cx="2117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oxidizing agent 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</a:rPr>
              <a:t>oxidant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8C32F1-811C-4542-95DC-637ED4916AC9}"/>
              </a:ext>
            </a:extLst>
          </p:cNvPr>
          <p:cNvSpPr/>
          <p:nvPr/>
        </p:nvSpPr>
        <p:spPr>
          <a:xfrm>
            <a:off x="2766185" y="2840713"/>
            <a:ext cx="21148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9900"/>
                </a:solidFill>
              </a:rPr>
              <a:t>reducing agent </a:t>
            </a:r>
          </a:p>
          <a:p>
            <a:pPr algn="ctr"/>
            <a:r>
              <a:rPr lang="en-US" sz="2400" dirty="0">
                <a:solidFill>
                  <a:srgbClr val="FF9900"/>
                </a:solidFill>
              </a:rPr>
              <a:t>reductant</a:t>
            </a:r>
          </a:p>
        </p:txBody>
      </p:sp>
    </p:spTree>
    <p:extLst>
      <p:ext uri="{BB962C8B-B14F-4D97-AF65-F5344CB8AC3E}">
        <p14:creationId xmlns:p14="http://schemas.microsoft.com/office/powerpoint/2010/main" val="306705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13262</TotalTime>
  <Words>3276</Words>
  <Application>Microsoft Office PowerPoint</Application>
  <PresentationFormat>On-screen Show (4:3)</PresentationFormat>
  <Paragraphs>648</Paragraphs>
  <Slides>60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6" baseType="lpstr">
      <vt:lpstr>abril-text</vt:lpstr>
      <vt:lpstr>Arial</vt:lpstr>
      <vt:lpstr>Calibri</vt:lpstr>
      <vt:lpstr>Calibri Light</vt:lpstr>
      <vt:lpstr>lato</vt:lpstr>
      <vt:lpstr>LiberationSerif</vt:lpstr>
      <vt:lpstr>Lucida Grande</vt:lpstr>
      <vt:lpstr>STIXGeneral-Italic</vt:lpstr>
      <vt:lpstr>STIXGeneral-Regular</vt:lpstr>
      <vt:lpstr>Symbol</vt:lpstr>
      <vt:lpstr>Times New Roman</vt:lpstr>
      <vt:lpstr>Office Theme</vt:lpstr>
      <vt:lpstr>Example</vt:lpstr>
      <vt:lpstr>1_Office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Zn2+(aq)    +    Cu(s)    Cu2+(aq)    +    Zn(s)</vt:lpstr>
      <vt:lpstr>Zn2+(aq)    +    Cu(s)    Cu2+(aq)    +    Zn(s)</vt:lpstr>
      <vt:lpstr>2Ag+      +    2Br-           2Ag    +    Br2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Vastib</dc:creator>
  <cp:lastModifiedBy>Vastib</cp:lastModifiedBy>
  <cp:revision>232</cp:revision>
  <dcterms:created xsi:type="dcterms:W3CDTF">2006-08-16T00:00:00Z</dcterms:created>
  <dcterms:modified xsi:type="dcterms:W3CDTF">2019-04-16T13:23:37Z</dcterms:modified>
</cp:coreProperties>
</file>